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9" r:id="rId13"/>
    <p:sldId id="268" r:id="rId14"/>
    <p:sldId id="267" r:id="rId15"/>
    <p:sldId id="270" r:id="rId16"/>
    <p:sldId id="271" r:id="rId1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0BBE-D73C-4A22-A663-9F97A1862CA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8710-5ADC-4F98-9FAA-38019731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0BBE-D73C-4A22-A663-9F97A1862CA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8710-5ADC-4F98-9FAA-38019731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3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0BBE-D73C-4A22-A663-9F97A1862CA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8710-5ADC-4F98-9FAA-38019731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3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0BBE-D73C-4A22-A663-9F97A1862CA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8710-5ADC-4F98-9FAA-38019731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0BBE-D73C-4A22-A663-9F97A1862CA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8710-5ADC-4F98-9FAA-38019731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8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0BBE-D73C-4A22-A663-9F97A1862CA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8710-5ADC-4F98-9FAA-38019731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0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0BBE-D73C-4A22-A663-9F97A1862CA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8710-5ADC-4F98-9FAA-38019731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0BBE-D73C-4A22-A663-9F97A1862CA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8710-5ADC-4F98-9FAA-38019731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1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0BBE-D73C-4A22-A663-9F97A1862CA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8710-5ADC-4F98-9FAA-38019731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9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0BBE-D73C-4A22-A663-9F97A1862CA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8710-5ADC-4F98-9FAA-38019731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1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0BBE-D73C-4A22-A663-9F97A1862CA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8710-5ADC-4F98-9FAA-38019731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9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0BBE-D73C-4A22-A663-9F97A1862CA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8710-5ADC-4F98-9FAA-38019731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4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Peptiidide</a:t>
            </a:r>
            <a:r>
              <a:rPr lang="en-US" dirty="0"/>
              <a:t> </a:t>
            </a:r>
            <a:r>
              <a:rPr lang="en-US" dirty="0" err="1"/>
              <a:t>kasutamine</a:t>
            </a:r>
            <a:r>
              <a:rPr lang="en-US" dirty="0"/>
              <a:t> </a:t>
            </a:r>
            <a:r>
              <a:rPr lang="en-US" dirty="0" err="1"/>
              <a:t>geeniravimite</a:t>
            </a:r>
            <a:r>
              <a:rPr lang="en-US" dirty="0"/>
              <a:t> </a:t>
            </a:r>
            <a:r>
              <a:rPr lang="en-US" dirty="0" err="1"/>
              <a:t>transpordil</a:t>
            </a:r>
            <a:r>
              <a:rPr lang="en-US" dirty="0"/>
              <a:t> </a:t>
            </a:r>
            <a:r>
              <a:rPr lang="en-US" dirty="0" err="1"/>
              <a:t>rakku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t-EE" dirty="0" smtClean="0"/>
          </a:p>
          <a:p>
            <a:pPr algn="r"/>
            <a:endParaRPr lang="et-EE" dirty="0"/>
          </a:p>
          <a:p>
            <a:pPr algn="r"/>
            <a:r>
              <a:rPr lang="et-EE" dirty="0" smtClean="0"/>
              <a:t>Tõnis Lehto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3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Peptiidid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8046" y="3753454"/>
            <a:ext cx="3696065" cy="2432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412" y="630667"/>
            <a:ext cx="4861455" cy="2767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71204" y="3271471"/>
            <a:ext cx="504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http://www.healthcare-online.org/What-Are-Peptides.html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4542" y="6382645"/>
            <a:ext cx="4838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http://isogenica.com/peptide-platforms/peptides</a:t>
            </a:r>
          </a:p>
        </p:txBody>
      </p:sp>
      <p:pic>
        <p:nvPicPr>
          <p:cNvPr id="1026" name="Picture 2" descr="Image result for pept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1" y="1424768"/>
            <a:ext cx="6293356" cy="3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3781" y="488083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google.se/url?sa=i&amp;rct=j&amp;q=&amp;esrc=s&amp;source=images&amp;cd=&amp;cad=rja&amp;uact=8&amp;ved=0ahUKEwi7k9eg0YzQAhWBfywKHSGYApIQjRwIBw&amp;url=https%3A%2F%2Fwww.amgenscience.com%2Fthe-shape-of-drugs-to-come%2Fpeptides%2F&amp;psig=AFQjCNF1ZSQ1rRZd5nYW8B0dhSfl_0qtQA&amp;ust=1478263849430052</a:t>
            </a:r>
          </a:p>
        </p:txBody>
      </p:sp>
    </p:spTree>
    <p:extLst>
      <p:ext uri="{BB962C8B-B14F-4D97-AF65-F5344CB8AC3E}">
        <p14:creationId xmlns:p14="http://schemas.microsoft.com/office/powerpoint/2010/main" val="3347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Rakku sisenevad peptiidid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altLang="sv-SE" dirty="0"/>
              <a:t>Lühikesed 5-40 aminohappest koosnevad peptiidid.</a:t>
            </a:r>
          </a:p>
          <a:p>
            <a:r>
              <a:rPr lang="et-EE" altLang="sv-SE" dirty="0"/>
              <a:t>Katioonsed </a:t>
            </a:r>
            <a:r>
              <a:rPr lang="et-EE" altLang="sv-SE" dirty="0" smtClean="0"/>
              <a:t>ehk positiivselt laetud</a:t>
            </a:r>
            <a:endParaRPr lang="et-EE" altLang="sv-SE" dirty="0"/>
          </a:p>
          <a:p>
            <a:r>
              <a:rPr lang="et-EE" altLang="sv-SE" dirty="0"/>
              <a:t>Moodustavad negatiivselt laetud nukleiinhapetega </a:t>
            </a:r>
            <a:r>
              <a:rPr lang="et-EE" altLang="sv-SE" u="sng" dirty="0" err="1" smtClean="0"/>
              <a:t>nanoosakesi</a:t>
            </a:r>
            <a:r>
              <a:rPr lang="et-EE" altLang="sv-SE" dirty="0" smtClean="0"/>
              <a:t>, </a:t>
            </a:r>
            <a:r>
              <a:rPr lang="et-EE" altLang="sv-SE" dirty="0"/>
              <a:t>mis on võimelised transportima geneetilist materjali rakkude sisemusse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65866" y="4018843"/>
            <a:ext cx="132775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48218"/>
              </p:ext>
            </p:extLst>
          </p:nvPr>
        </p:nvGraphicFramePr>
        <p:xfrm>
          <a:off x="1452196" y="3914920"/>
          <a:ext cx="8721541" cy="239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S ChemDraw Drawing" r:id="rId3" imgW="9991212" imgH="2759865" progId="ChemDraw.Document.6.0">
                  <p:embed/>
                </p:oleObj>
              </mc:Choice>
              <mc:Fallback>
                <p:oleObj name="CS ChemDraw Drawing" r:id="rId3" imgW="9991212" imgH="275986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196" y="3914920"/>
                        <a:ext cx="8721541" cy="2396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16913" y="3649511"/>
            <a:ext cx="175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Peptiidi agregaat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7200" y="4168485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nukleiinhape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02133" y="6447247"/>
            <a:ext cx="119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err="1" smtClean="0"/>
              <a:t>nanoosake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Nanoosakesed</a:t>
            </a:r>
            <a:r>
              <a:rPr lang="et-EE" dirty="0" smtClean="0"/>
              <a:t> rakupinnal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0226" y="1293278"/>
            <a:ext cx="4521774" cy="2842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933" y="2276996"/>
            <a:ext cx="7715159" cy="337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60005"/>
            <a:ext cx="204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Arukuusk </a:t>
            </a:r>
            <a:r>
              <a:rPr lang="et-EE" i="1" dirty="0" smtClean="0"/>
              <a:t>et </a:t>
            </a:r>
            <a:r>
              <a:rPr lang="et-EE" i="1" dirty="0" err="1" smtClean="0"/>
              <a:t>al</a:t>
            </a:r>
            <a:r>
              <a:rPr lang="et-EE" i="1" dirty="0" smtClean="0"/>
              <a:t> </a:t>
            </a:r>
            <a:r>
              <a:rPr lang="et-EE" dirty="0" smtClean="0"/>
              <a:t>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0088" y="94988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Rakk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215" y="4544512"/>
            <a:ext cx="4006793" cy="2313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63349" y="4155575"/>
            <a:ext cx="166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Rakumembraan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8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t-EE" dirty="0" smtClean="0"/>
              <a:t>Rasvhapped peptiidide küljes 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7" y="872507"/>
            <a:ext cx="5098998" cy="5854955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5290319" y="1825625"/>
          <a:ext cx="6729224" cy="3864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Prism 6" r:id="rId4" imgW="6380524" imgH="3663847" progId="Prism6.Document">
                  <p:embed/>
                </p:oleObj>
              </mc:Choice>
              <mc:Fallback>
                <p:oleObj name="Prism 6" r:id="rId4" imgW="6380524" imgH="3663847" progId="Prism6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319" y="1825625"/>
                        <a:ext cx="6729224" cy="3864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3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Nanoosakeste</a:t>
            </a:r>
            <a:r>
              <a:rPr lang="et-EE" dirty="0" smtClean="0"/>
              <a:t> seostumine rakupinnale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75" y="1690688"/>
            <a:ext cx="6887213" cy="516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288" y="1882688"/>
            <a:ext cx="4651864" cy="2699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350" y="5529263"/>
            <a:ext cx="267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Rakudiameeter on ~50 </a:t>
            </a:r>
            <a:r>
              <a:rPr lang="el-GR" dirty="0" smtClean="0"/>
              <a:t>μ</a:t>
            </a:r>
            <a:r>
              <a:rPr lang="et-EE" dirty="0"/>
              <a:t>m</a:t>
            </a:r>
            <a:endParaRPr lang="et-EE" dirty="0" smtClean="0"/>
          </a:p>
          <a:p>
            <a:r>
              <a:rPr lang="et-EE" dirty="0" err="1" smtClean="0"/>
              <a:t>Nanoosake</a:t>
            </a:r>
            <a:r>
              <a:rPr lang="et-EE" dirty="0" smtClean="0"/>
              <a:t> on ~100 </a:t>
            </a:r>
            <a:r>
              <a:rPr lang="et-EE" dirty="0" err="1" smtClean="0"/>
              <a:t>nm</a:t>
            </a:r>
            <a:endParaRPr lang="et-EE" dirty="0" smtClean="0"/>
          </a:p>
          <a:p>
            <a:r>
              <a:rPr lang="et-EE" dirty="0" smtClean="0"/>
              <a:t>Rakk on ~500X suurem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Kokkuvõte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Geeniteraapia võimaldab ravida väga paljusid haigusi, mida pole võimalik klassikaliste ravimitega ravida.</a:t>
            </a:r>
          </a:p>
          <a:p>
            <a:r>
              <a:rPr lang="et-EE" dirty="0" smtClean="0"/>
              <a:t>Ainult 2 geeniteraapiat on tänaseks turule jõudnud, mis näitab et tegu on äärmiselt keerulise valdkonnaga.</a:t>
            </a:r>
          </a:p>
          <a:p>
            <a:r>
              <a:rPr lang="et-EE" dirty="0" smtClean="0"/>
              <a:t>Rakku sisenevad peptiidid on üks viis geeniteraapias kasutatavate nukleiinhapete transpordiks rakkude sees olevasse sihtkohta.</a:t>
            </a:r>
          </a:p>
          <a:p>
            <a:r>
              <a:rPr lang="et-EE" dirty="0" smtClean="0"/>
              <a:t>Rakku sisenevate peptiidide eeliseks alternatiivsete transportmolekulide ees on, et nad on tänu oma looduslikule päritolule </a:t>
            </a:r>
            <a:r>
              <a:rPr lang="et-EE" dirty="0" err="1" smtClean="0"/>
              <a:t>biodegradeeritavad</a:t>
            </a:r>
            <a:r>
              <a:rPr lang="et-EE" dirty="0" smtClean="0"/>
              <a:t>.</a:t>
            </a:r>
          </a:p>
          <a:p>
            <a:endParaRPr lang="et-E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1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pPr marL="0" indent="0" algn="ctr">
              <a:buNone/>
            </a:pPr>
            <a:r>
              <a:rPr lang="et-EE" dirty="0" smtClean="0"/>
              <a:t>Tänan tähelepanu eest!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Ülevaade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Endast</a:t>
            </a:r>
          </a:p>
          <a:p>
            <a:r>
              <a:rPr lang="et-EE" dirty="0" smtClean="0"/>
              <a:t>Sissejuhatus</a:t>
            </a:r>
          </a:p>
          <a:p>
            <a:r>
              <a:rPr lang="et-EE" dirty="0" smtClean="0"/>
              <a:t>Teadusvaldkonnast</a:t>
            </a:r>
          </a:p>
          <a:p>
            <a:r>
              <a:rPr lang="et-EE" dirty="0" smtClean="0"/>
              <a:t>Minu uurimustöö</a:t>
            </a:r>
          </a:p>
          <a:p>
            <a:r>
              <a:rPr lang="et-EE" dirty="0" smtClean="0"/>
              <a:t>Kokkuvõte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5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u="sng" dirty="0" smtClean="0"/>
              <a:t>Haridustee</a:t>
            </a:r>
          </a:p>
          <a:p>
            <a:pPr marL="0" indent="0">
              <a:buNone/>
            </a:pPr>
            <a:r>
              <a:rPr lang="et-EE" dirty="0" smtClean="0"/>
              <a:t>2014–...          Stockholmi Ülikool, PhD Neurokeemia</a:t>
            </a:r>
          </a:p>
          <a:p>
            <a:pPr marL="0" indent="0">
              <a:buNone/>
            </a:pPr>
            <a:r>
              <a:rPr lang="en-US" dirty="0" smtClean="0"/>
              <a:t>2012–</a:t>
            </a:r>
            <a:r>
              <a:rPr lang="et-EE" dirty="0" smtClean="0"/>
              <a:t>2014</a:t>
            </a:r>
            <a:r>
              <a:rPr lang="en-US" dirty="0"/>
              <a:t>    Tartu </a:t>
            </a:r>
            <a:r>
              <a:rPr lang="en-US" dirty="0" err="1"/>
              <a:t>Ülikool</a:t>
            </a:r>
            <a:r>
              <a:rPr lang="en-US" dirty="0"/>
              <a:t>, </a:t>
            </a:r>
            <a:r>
              <a:rPr lang="en-US" dirty="0" smtClean="0"/>
              <a:t>MSc </a:t>
            </a:r>
            <a:r>
              <a:rPr lang="en-US" dirty="0" err="1"/>
              <a:t>Materjaliteadus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2009–2012    Tartu </a:t>
            </a:r>
            <a:r>
              <a:rPr lang="en-US" dirty="0" err="1"/>
              <a:t>Ülikool</a:t>
            </a:r>
            <a:r>
              <a:rPr lang="en-US" dirty="0" smtClean="0"/>
              <a:t>, </a:t>
            </a:r>
            <a:r>
              <a:rPr lang="en-US" dirty="0"/>
              <a:t>BSc </a:t>
            </a:r>
            <a:r>
              <a:rPr lang="en-US" dirty="0" err="1"/>
              <a:t>Keemia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2006–2009    </a:t>
            </a:r>
            <a:r>
              <a:rPr lang="en-US" dirty="0" err="1"/>
              <a:t>Orissaare</a:t>
            </a:r>
            <a:r>
              <a:rPr lang="en-US" dirty="0"/>
              <a:t> </a:t>
            </a:r>
            <a:r>
              <a:rPr lang="en-US" dirty="0" err="1" smtClean="0"/>
              <a:t>Gümnaasium</a:t>
            </a:r>
            <a:endParaRPr lang="et-EE" dirty="0" smtClean="0"/>
          </a:p>
          <a:p>
            <a:pPr marL="0" indent="0">
              <a:buNone/>
            </a:pPr>
            <a:r>
              <a:rPr lang="et-EE" u="sng" dirty="0" smtClean="0"/>
              <a:t>Töökohad ja ametid</a:t>
            </a:r>
          </a:p>
          <a:p>
            <a:pPr marL="0" indent="0">
              <a:buNone/>
            </a:pPr>
            <a:r>
              <a:rPr lang="et-EE" dirty="0" smtClean="0"/>
              <a:t>2013–2013    Cepep Eesti OÜ, keemik</a:t>
            </a:r>
            <a:endParaRPr lang="en-US" dirty="0"/>
          </a:p>
          <a:p>
            <a:pPr marL="0" indent="0">
              <a:buNone/>
            </a:pPr>
            <a:r>
              <a:rPr lang="et-EE" dirty="0" smtClean="0"/>
              <a:t>2013–2014    Stockholmi Ülikool, assistent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323" y="2086984"/>
            <a:ext cx="1639966" cy="191431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8486775" y="2371725"/>
            <a:ext cx="300038" cy="14144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50323" y="4077987"/>
            <a:ext cx="160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Prof Ülo Langel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6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Organismi organisatsiooni tasemed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16" y="1281302"/>
            <a:ext cx="6911469" cy="5183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7401" y="6464903"/>
            <a:ext cx="377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http://slideplayer.com/slide/6847384/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34862" y="3000777"/>
            <a:ext cx="2601532" cy="30780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Raku Ehitus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raku ehi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57" y="1804732"/>
            <a:ext cx="5055016" cy="437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9884" y="6429653"/>
            <a:ext cx="4500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http://www.agedefyingbody.com/Border.html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0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Geeniekspressioon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78510" cy="4351338"/>
          </a:xfrm>
        </p:spPr>
        <p:txBody>
          <a:bodyPr/>
          <a:lstStyle/>
          <a:p>
            <a:r>
              <a:rPr lang="et-EE" u="sng" dirty="0" smtClean="0"/>
              <a:t>Geneetiline häire </a:t>
            </a:r>
            <a:r>
              <a:rPr lang="et-EE" dirty="0" smtClean="0"/>
              <a:t>– haigus, mida põhjustavad muutused indiviidi DNAs või geeniekspressioonis, mille tulemusena </a:t>
            </a:r>
            <a:r>
              <a:rPr lang="et-EE" dirty="0" err="1" smtClean="0"/>
              <a:t>ekspresseeritakse</a:t>
            </a:r>
            <a:r>
              <a:rPr lang="et-EE" dirty="0" smtClean="0"/>
              <a:t> </a:t>
            </a:r>
            <a:r>
              <a:rPr lang="et-EE" dirty="0" smtClean="0"/>
              <a:t>vales koguses või vigaseid </a:t>
            </a:r>
            <a:r>
              <a:rPr lang="et-EE" dirty="0" smtClean="0"/>
              <a:t>valke.</a:t>
            </a:r>
          </a:p>
          <a:p>
            <a:r>
              <a:rPr lang="et-EE" u="sng" dirty="0" smtClean="0"/>
              <a:t>Geeniteraapia</a:t>
            </a:r>
            <a:r>
              <a:rPr lang="et-EE" dirty="0" smtClean="0"/>
              <a:t> – ravimeetod vigaste geenide parandamiseks või reguleerimiseks.</a:t>
            </a:r>
            <a:endParaRPr lang="en-US" dirty="0"/>
          </a:p>
        </p:txBody>
      </p:sp>
      <p:pic>
        <p:nvPicPr>
          <p:cNvPr id="2050" name="Picture 2" descr="Gene exp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37" y="1304321"/>
            <a:ext cx="5072293" cy="505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5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Geeniteraapias kasutatavad nukleiinhapped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833533" cy="4351338"/>
          </a:xfrm>
        </p:spPr>
        <p:txBody>
          <a:bodyPr/>
          <a:lstStyle/>
          <a:p>
            <a:r>
              <a:rPr lang="et-EE" dirty="0" smtClean="0"/>
              <a:t>Geeniteraapia toimub raku sees</a:t>
            </a:r>
          </a:p>
          <a:p>
            <a:r>
              <a:rPr lang="et-EE" dirty="0" smtClean="0"/>
              <a:t>Geeniteraapias kasutatavad </a:t>
            </a:r>
            <a:r>
              <a:rPr lang="et-EE" u="sng" dirty="0" smtClean="0"/>
              <a:t>nukleiinhapped ei suuda ise rakku siseneda</a:t>
            </a:r>
          </a:p>
          <a:p>
            <a:pPr lvl="1"/>
            <a:r>
              <a:rPr lang="et-EE" dirty="0" smtClean="0"/>
              <a:t>Suured makromolekulid</a:t>
            </a:r>
          </a:p>
          <a:p>
            <a:pPr lvl="1"/>
            <a:r>
              <a:rPr lang="et-EE" dirty="0" smtClean="0"/>
              <a:t>Palju negatiivseid laenguid</a:t>
            </a:r>
          </a:p>
          <a:p>
            <a:r>
              <a:rPr lang="et-EE" dirty="0" smtClean="0"/>
              <a:t>Nukleiinhapetel on vaja transportvektoreid rakku sisenemiseks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250" y="1289403"/>
            <a:ext cx="4650212" cy="5054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7955" y="6513160"/>
            <a:ext cx="6826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http://chemistry.tutorvista.com/biochemistry/nucleic-acids.html</a:t>
            </a:r>
          </a:p>
        </p:txBody>
      </p:sp>
    </p:spTree>
    <p:extLst>
      <p:ext uri="{BB962C8B-B14F-4D97-AF65-F5344CB8AC3E}">
        <p14:creationId xmlns:p14="http://schemas.microsoft.com/office/powerpoint/2010/main" val="299231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pPr marL="0" indent="0" algn="ctr">
              <a:buNone/>
            </a:pPr>
            <a:r>
              <a:rPr lang="et-EE" sz="3600" dirty="0"/>
              <a:t>Küsimused?</a:t>
            </a:r>
            <a:endParaRPr lang="en-US" sz="36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604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Nukeliinhapete</a:t>
            </a:r>
            <a:r>
              <a:rPr lang="et-EE" dirty="0" smtClean="0"/>
              <a:t> </a:t>
            </a:r>
            <a:r>
              <a:rPr lang="et-EE" dirty="0" err="1" smtClean="0"/>
              <a:t>transporvektoreid</a:t>
            </a:r>
            <a:r>
              <a:rPr lang="et-EE" dirty="0" smtClean="0"/>
              <a:t> on kahte tüüpi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986146"/>
              </p:ext>
            </p:extLst>
          </p:nvPr>
        </p:nvGraphicFramePr>
        <p:xfrm>
          <a:off x="1442507" y="2381250"/>
          <a:ext cx="9180336" cy="37147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90168"/>
                <a:gridCol w="4590168"/>
              </a:tblGrid>
              <a:tr h="739810"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Viraalsed vektorid</a:t>
                      </a:r>
                      <a:endParaRPr lang="et-EE" sz="2400" dirty="0"/>
                    </a:p>
                  </a:txBody>
                  <a:tcPr marL="91421" marR="91421" marT="45716" marB="45716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Mitteviraalsed vektorid</a:t>
                      </a:r>
                      <a:endParaRPr lang="et-EE" sz="2400" dirty="0"/>
                    </a:p>
                  </a:txBody>
                  <a:tcPr marL="91421" marR="91421" marT="45716" marB="45716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9749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t-EE" sz="2400" baseline="0" dirty="0" smtClean="0"/>
                        <a:t>Kõrge efektiivsus</a:t>
                      </a:r>
                      <a:endParaRPr lang="et-EE" sz="24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t-EE" sz="2400" dirty="0" smtClean="0"/>
                        <a:t>Limiteeritud kargokandmisvõime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t-EE" sz="2400" dirty="0" smtClean="0"/>
                        <a:t>Ei ühildu modifitseeritud</a:t>
                      </a:r>
                      <a:r>
                        <a:rPr lang="et-EE" sz="2400" baseline="0" dirty="0" smtClean="0"/>
                        <a:t> </a:t>
                      </a:r>
                      <a:r>
                        <a:rPr lang="et-EE" sz="2400" baseline="0" dirty="0" smtClean="0"/>
                        <a:t>nukleiinhapete </a:t>
                      </a:r>
                      <a:r>
                        <a:rPr lang="et-EE" sz="2400" baseline="0" dirty="0" smtClean="0"/>
                        <a:t>transpordiga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t-EE" sz="2400" baseline="0" dirty="0" smtClean="0"/>
                        <a:t>Omavad immunoloogilisi </a:t>
                      </a:r>
                      <a:r>
                        <a:rPr lang="et-EE" sz="2400" baseline="0" dirty="0" err="1" smtClean="0"/>
                        <a:t>kõrvaltoimeid</a:t>
                      </a:r>
                      <a:r>
                        <a:rPr lang="et-EE" sz="2400" baseline="0" dirty="0" smtClean="0"/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t-EE" sz="2400" baseline="0" dirty="0" smtClean="0"/>
                    </a:p>
                  </a:txBody>
                  <a:tcPr marL="91421" marR="91421" marT="45716" marB="45716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t-EE" sz="2400" dirty="0" smtClean="0"/>
                        <a:t>Põhinevad </a:t>
                      </a:r>
                      <a:r>
                        <a:rPr lang="et-EE" sz="2400" baseline="0" dirty="0" smtClean="0"/>
                        <a:t>lipiididel, polümeeridel ja/või peptiididel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t-EE" sz="2400" dirty="0" smtClean="0"/>
                        <a:t>Ühilduvad</a:t>
                      </a:r>
                      <a:r>
                        <a:rPr lang="et-EE" sz="2400" baseline="0" dirty="0" smtClean="0"/>
                        <a:t> </a:t>
                      </a:r>
                      <a:r>
                        <a:rPr lang="et-EE" sz="2400" baseline="0" dirty="0" smtClean="0"/>
                        <a:t>nii s</a:t>
                      </a:r>
                      <a:r>
                        <a:rPr lang="et-EE" sz="2400" dirty="0" smtClean="0"/>
                        <a:t>uurte</a:t>
                      </a:r>
                      <a:r>
                        <a:rPr lang="et-EE" sz="2400" baseline="0" dirty="0" smtClean="0"/>
                        <a:t> kui </a:t>
                      </a:r>
                      <a:r>
                        <a:rPr lang="et-EE" sz="2400" dirty="0" smtClean="0"/>
                        <a:t>väikeste</a:t>
                      </a:r>
                      <a:r>
                        <a:rPr lang="et-EE" sz="2400" baseline="0" dirty="0" smtClean="0"/>
                        <a:t> nukleiinhapete </a:t>
                      </a:r>
                      <a:r>
                        <a:rPr lang="et-EE" sz="2400" baseline="0" dirty="0" smtClean="0"/>
                        <a:t>transpordiga</a:t>
                      </a:r>
                    </a:p>
                  </a:txBody>
                  <a:tcPr marL="91421" marR="91421"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598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282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CS ChemDraw Drawing</vt:lpstr>
      <vt:lpstr>Prism 6</vt:lpstr>
      <vt:lpstr>Peptiidide kasutamine geeniravimite transpordil rakku</vt:lpstr>
      <vt:lpstr>Ülevaade</vt:lpstr>
      <vt:lpstr>CV</vt:lpstr>
      <vt:lpstr>Organismi organisatsiooni tasemed</vt:lpstr>
      <vt:lpstr>Raku Ehitus</vt:lpstr>
      <vt:lpstr>Geeniekspressioon</vt:lpstr>
      <vt:lpstr>Geeniteraapias kasutatavad nukleiinhapped</vt:lpstr>
      <vt:lpstr>PowerPoint Presentation</vt:lpstr>
      <vt:lpstr>Nukeliinhapete transporvektoreid on kahte tüüpi</vt:lpstr>
      <vt:lpstr>Peptiidid</vt:lpstr>
      <vt:lpstr>Rakku sisenevad peptiidid</vt:lpstr>
      <vt:lpstr>Nanoosakesed rakupinnal</vt:lpstr>
      <vt:lpstr>Rasvhapped peptiidide küljes </vt:lpstr>
      <vt:lpstr>Nanoosakeste seostumine rakupinnale</vt:lpstr>
      <vt:lpstr>Kokkuvõte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Peptiidide kasutamine geeniravimite transpordil rakku</dc:title>
  <dc:creator>Tonis</dc:creator>
  <cp:lastModifiedBy>tleht</cp:lastModifiedBy>
  <cp:revision>41</cp:revision>
  <cp:lastPrinted>2016-11-03T14:08:32Z</cp:lastPrinted>
  <dcterms:created xsi:type="dcterms:W3CDTF">2016-11-03T09:15:01Z</dcterms:created>
  <dcterms:modified xsi:type="dcterms:W3CDTF">2016-11-03T14:10:15Z</dcterms:modified>
</cp:coreProperties>
</file>