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317" r:id="rId3"/>
    <p:sldId id="310" r:id="rId4"/>
    <p:sldId id="318" r:id="rId5"/>
    <p:sldId id="324" r:id="rId6"/>
    <p:sldId id="326" r:id="rId7"/>
    <p:sldId id="327" r:id="rId8"/>
    <p:sldId id="320" r:id="rId9"/>
    <p:sldId id="319" r:id="rId10"/>
    <p:sldId id="331" r:id="rId11"/>
    <p:sldId id="316" r:id="rId12"/>
    <p:sldId id="307" r:id="rId13"/>
    <p:sldId id="309" r:id="rId14"/>
    <p:sldId id="261" r:id="rId15"/>
    <p:sldId id="294" r:id="rId16"/>
    <p:sldId id="300" r:id="rId17"/>
    <p:sldId id="286" r:id="rId18"/>
    <p:sldId id="329" r:id="rId19"/>
    <p:sldId id="295" r:id="rId20"/>
    <p:sldId id="296" r:id="rId21"/>
    <p:sldId id="259" r:id="rId22"/>
    <p:sldId id="301" r:id="rId23"/>
    <p:sldId id="265" r:id="rId24"/>
    <p:sldId id="266" r:id="rId25"/>
    <p:sldId id="269" r:id="rId26"/>
    <p:sldId id="270" r:id="rId27"/>
    <p:sldId id="299" r:id="rId28"/>
    <p:sldId id="321" r:id="rId29"/>
    <p:sldId id="322" r:id="rId30"/>
    <p:sldId id="284" r:id="rId31"/>
    <p:sldId id="280" r:id="rId32"/>
    <p:sldId id="33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4315A-E33C-4E33-A28B-567FF13730D6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85C5D-E63B-4EE8-B03A-2E63FA4BB8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1368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t-EE" altLang="en-US" smtClean="0">
                <a:solidFill>
                  <a:srgbClr val="4D4D4D"/>
                </a:solidFill>
                <a:latin typeface="Arial" pitchFamily="34" charset="0"/>
              </a:rPr>
              <a:t>(Suurbritannia näide): inglise keelega saab äris hakkama, aga hea tehing sünnib äripartneri keele (ja ka kultuuri) tundmisest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E17C733-5C37-47B2-8594-BF3E92FDF1F1}" type="slidenum">
              <a:rPr lang="en-US" altLang="en-US" smtClean="0">
                <a:solidFill>
                  <a:srgbClr val="414141"/>
                </a:solidFill>
                <a:latin typeface="Gill Sans Light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414141"/>
              </a:solidFill>
              <a:latin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408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8A38-C1A2-44CB-8326-8C6A0B31C683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1CF2-CDC9-4297-BB94-687FD5B005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365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8A38-C1A2-44CB-8326-8C6A0B31C683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1CF2-CDC9-4297-BB94-687FD5B005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282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8A38-C1A2-44CB-8326-8C6A0B31C683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1CF2-CDC9-4297-BB94-687FD5B005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4486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8A38-C1A2-44CB-8326-8C6A0B31C683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1CF2-CDC9-4297-BB94-687FD5B005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500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8A38-C1A2-44CB-8326-8C6A0B31C683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1CF2-CDC9-4297-BB94-687FD5B005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353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8A38-C1A2-44CB-8326-8C6A0B31C683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1CF2-CDC9-4297-BB94-687FD5B005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65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8A38-C1A2-44CB-8326-8C6A0B31C683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1CF2-CDC9-4297-BB94-687FD5B005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505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8A38-C1A2-44CB-8326-8C6A0B31C683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1CF2-CDC9-4297-BB94-687FD5B005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4952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8A38-C1A2-44CB-8326-8C6A0B31C683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1CF2-CDC9-4297-BB94-687FD5B005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309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8A38-C1A2-44CB-8326-8C6A0B31C683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1CF2-CDC9-4297-BB94-687FD5B005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858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8A38-C1A2-44CB-8326-8C6A0B31C683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1CF2-CDC9-4297-BB94-687FD5B005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431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88A38-C1A2-44CB-8326-8C6A0B31C683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E1CF2-CDC9-4297-BB94-687FD5B005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988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nesdoc.unesco.org/images/0018/001836/183699E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lepo.it.da.ut.ee/~ehalam/pdf/KK7_14.pdf" TargetMode="External"/><Relationship Id="rId2" Type="http://schemas.openxmlformats.org/officeDocument/2006/relationships/hyperlink" Target="http://ekn.hm.ee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kkm.estinst.ee/site_media/uploads/programm/EKKAV_programm_2011-2017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haridus.archimedes.ee/eesti-keele-ja-kultuuri-akadeemiline-valisop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home.einst.ee/download/EKKM/Kysitlus/Yliopilaste-kysitluse-2012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thnologue.com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ul.ee/sites/kulminn/files/6_faktileht_a4_keelteoskus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istikaamet.wordpress.com/2017/03/13/kui-palju-raagitakse-eestis-eesti-keel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492896"/>
            <a:ext cx="8280920" cy="1872208"/>
          </a:xfrm>
        </p:spPr>
        <p:txBody>
          <a:bodyPr>
            <a:noAutofit/>
          </a:bodyPr>
          <a:lstStyle/>
          <a:p>
            <a:r>
              <a:rPr lang="et-EE" sz="4800" b="1" dirty="0">
                <a:ea typeface="Calibri"/>
                <a:cs typeface="Times New Roman"/>
              </a:rPr>
              <a:t>Eesti </a:t>
            </a:r>
            <a:r>
              <a:rPr lang="et-EE" sz="4800" b="1" dirty="0" smtClean="0">
                <a:ea typeface="Calibri"/>
                <a:cs typeface="Times New Roman"/>
              </a:rPr>
              <a:t>keel maailmas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944216"/>
          </a:xfrm>
        </p:spPr>
        <p:txBody>
          <a:bodyPr>
            <a:normAutofit fontScale="92500" lnSpcReduction="10000"/>
          </a:bodyPr>
          <a:lstStyle/>
          <a:p>
            <a:r>
              <a:rPr lang="fi-FI" sz="2400" b="1" dirty="0" smtClean="0"/>
              <a:t>Birute Klaas-Lang</a:t>
            </a:r>
          </a:p>
          <a:p>
            <a:r>
              <a:rPr lang="et-EE" sz="2400" dirty="0"/>
              <a:t>Tartu Ülikool</a:t>
            </a:r>
            <a:endParaRPr lang="fi-FI" sz="2400" dirty="0"/>
          </a:p>
          <a:p>
            <a:endParaRPr lang="et-EE" sz="2400" dirty="0" smtClean="0"/>
          </a:p>
          <a:p>
            <a:r>
              <a:rPr lang="et-EE" sz="2400" dirty="0" smtClean="0"/>
              <a:t>16. märts 2017</a:t>
            </a:r>
          </a:p>
          <a:p>
            <a:r>
              <a:rPr lang="et-EE" sz="2400" dirty="0" smtClean="0"/>
              <a:t>Stockholmi Eesti Maja</a:t>
            </a:r>
          </a:p>
          <a:p>
            <a:endParaRPr lang="fi-FI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836712"/>
            <a:ext cx="4608512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34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250031" y="-171400"/>
            <a:ext cx="8643938" cy="1872208"/>
          </a:xfrm>
        </p:spPr>
        <p:txBody>
          <a:bodyPr>
            <a:normAutofit/>
          </a:bodyPr>
          <a:lstStyle/>
          <a:p>
            <a:r>
              <a:rPr lang="et-EE" altLang="en-US" sz="3200" b="1" dirty="0" err="1">
                <a:solidFill>
                  <a:srgbClr val="203F8C"/>
                </a:solidFill>
                <a:latin typeface="+mn-lt"/>
              </a:rPr>
              <a:t>Diglossia</a:t>
            </a:r>
            <a:r>
              <a:rPr lang="et-EE" altLang="en-US" sz="3200" b="1" dirty="0">
                <a:solidFill>
                  <a:srgbClr val="203F8C"/>
                </a:solidFill>
                <a:latin typeface="+mn-lt"/>
              </a:rPr>
              <a:t> – keelte tööjaotus riigis ja ühiskonnas</a:t>
            </a:r>
            <a:endParaRPr lang="en-US" altLang="en-US" sz="3200" dirty="0" smtClean="0">
              <a:latin typeface="+mn-lt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7776864" cy="4670029"/>
          </a:xfrm>
        </p:spPr>
        <p:txBody>
          <a:bodyPr>
            <a:normAutofit/>
          </a:bodyPr>
          <a:lstStyle/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fi-FI" altLang="en-US" sz="2400" dirty="0" err="1">
                <a:solidFill>
                  <a:srgbClr val="000000"/>
                </a:solidFill>
                <a:latin typeface="Calibri" pitchFamily="34" charset="0"/>
              </a:rPr>
              <a:t>Diglossia</a:t>
            </a:r>
            <a:r>
              <a:rPr lang="fi-FI" altLang="en-US" sz="2400" dirty="0">
                <a:solidFill>
                  <a:srgbClr val="000000"/>
                </a:solidFill>
                <a:latin typeface="Calibri" pitchFamily="34" charset="0"/>
              </a:rPr>
              <a:t> (D) – </a:t>
            </a:r>
            <a:r>
              <a:rPr lang="fi-FI" altLang="en-US" sz="2400" dirty="0" err="1">
                <a:solidFill>
                  <a:srgbClr val="000000"/>
                </a:solidFill>
                <a:latin typeface="Calibri" pitchFamily="34" charset="0"/>
              </a:rPr>
              <a:t>mitme</a:t>
            </a:r>
            <a:r>
              <a:rPr lang="fi-FI" altLang="en-US" sz="24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i-FI" altLang="en-US" sz="2400" dirty="0" err="1">
                <a:solidFill>
                  <a:srgbClr val="000000"/>
                </a:solidFill>
                <a:latin typeface="Calibri" pitchFamily="34" charset="0"/>
              </a:rPr>
              <a:t>keele</a:t>
            </a:r>
            <a:r>
              <a:rPr lang="fi-FI" altLang="en-US" sz="24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i-FI" altLang="en-US" sz="2400" dirty="0" err="1">
                <a:solidFill>
                  <a:srgbClr val="000000"/>
                </a:solidFill>
                <a:latin typeface="Calibri" pitchFamily="34" charset="0"/>
              </a:rPr>
              <a:t>või</a:t>
            </a:r>
            <a:r>
              <a:rPr lang="fi-FI" altLang="en-US" sz="24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i-FI" altLang="en-US" sz="2400" dirty="0" err="1">
                <a:solidFill>
                  <a:srgbClr val="000000"/>
                </a:solidFill>
                <a:latin typeface="Calibri" pitchFamily="34" charset="0"/>
              </a:rPr>
              <a:t>ühe</a:t>
            </a:r>
            <a:r>
              <a:rPr lang="fi-FI" altLang="en-US" sz="24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i-FI" altLang="en-US" sz="2400" dirty="0" err="1">
                <a:solidFill>
                  <a:srgbClr val="000000"/>
                </a:solidFill>
                <a:latin typeface="Calibri" pitchFamily="34" charset="0"/>
              </a:rPr>
              <a:t>keele</a:t>
            </a:r>
            <a:r>
              <a:rPr lang="fi-FI" altLang="en-US" sz="24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i-FI" altLang="en-US" sz="2400" dirty="0" err="1">
                <a:solidFill>
                  <a:srgbClr val="000000"/>
                </a:solidFill>
                <a:latin typeface="Calibri" pitchFamily="34" charset="0"/>
              </a:rPr>
              <a:t>variantide</a:t>
            </a:r>
            <a:r>
              <a:rPr lang="fi-FI" altLang="en-US" sz="24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i-FI" altLang="en-US" sz="2400" dirty="0" err="1">
                <a:solidFill>
                  <a:srgbClr val="000000"/>
                </a:solidFill>
                <a:latin typeface="Calibri" pitchFamily="34" charset="0"/>
              </a:rPr>
              <a:t>range</a:t>
            </a:r>
            <a:r>
              <a:rPr lang="fi-FI" altLang="en-US" sz="24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i-FI" altLang="en-US" sz="2400" dirty="0" err="1">
                <a:solidFill>
                  <a:srgbClr val="000000"/>
                </a:solidFill>
                <a:latin typeface="Calibri" pitchFamily="34" charset="0"/>
              </a:rPr>
              <a:t>funktsionaalne</a:t>
            </a:r>
            <a:r>
              <a:rPr lang="fi-FI" altLang="en-US" sz="24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i-FI" altLang="en-US" sz="2400" dirty="0" err="1">
                <a:solidFill>
                  <a:srgbClr val="000000"/>
                </a:solidFill>
                <a:latin typeface="Calibri" pitchFamily="34" charset="0"/>
              </a:rPr>
              <a:t>diferentseerimine</a:t>
            </a:r>
            <a:r>
              <a:rPr lang="fi-FI" altLang="en-US" sz="2400" dirty="0">
                <a:solidFill>
                  <a:srgbClr val="000000"/>
                </a:solidFill>
                <a:latin typeface="Calibri" pitchFamily="34" charset="0"/>
              </a:rPr>
              <a:t>; </a:t>
            </a:r>
            <a:r>
              <a:rPr lang="fi-FI" altLang="en-US" sz="2400" dirty="0" err="1">
                <a:solidFill>
                  <a:srgbClr val="000000"/>
                </a:solidFill>
                <a:latin typeface="Calibri" pitchFamily="34" charset="0"/>
              </a:rPr>
              <a:t>keelevariantidel</a:t>
            </a:r>
            <a:r>
              <a:rPr lang="fi-FI" altLang="en-US" sz="2400" dirty="0">
                <a:solidFill>
                  <a:srgbClr val="000000"/>
                </a:solidFill>
                <a:latin typeface="Calibri" pitchFamily="34" charset="0"/>
              </a:rPr>
              <a:t> ”</a:t>
            </a:r>
            <a:r>
              <a:rPr lang="fi-FI" altLang="en-US" sz="2400" dirty="0" err="1">
                <a:solidFill>
                  <a:srgbClr val="000000"/>
                </a:solidFill>
                <a:latin typeface="Calibri" pitchFamily="34" charset="0"/>
              </a:rPr>
              <a:t>tööjaotus</a:t>
            </a:r>
            <a:r>
              <a:rPr lang="fi-FI" altLang="en-US" sz="2400" dirty="0">
                <a:solidFill>
                  <a:srgbClr val="000000"/>
                </a:solidFill>
                <a:latin typeface="Calibri" pitchFamily="34" charset="0"/>
              </a:rPr>
              <a:t>” ja </a:t>
            </a:r>
            <a:r>
              <a:rPr lang="fi-FI" altLang="en-US" sz="2400" dirty="0" err="1">
                <a:solidFill>
                  <a:srgbClr val="000000"/>
                </a:solidFill>
                <a:latin typeface="Calibri" pitchFamily="34" charset="0"/>
              </a:rPr>
              <a:t>kõrge-madal</a:t>
            </a:r>
            <a:r>
              <a:rPr lang="fi-FI" altLang="en-US" sz="24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i-FI" altLang="en-US" sz="2400" dirty="0" err="1">
                <a:solidFill>
                  <a:srgbClr val="000000"/>
                </a:solidFill>
                <a:latin typeface="Calibri" pitchFamily="34" charset="0"/>
              </a:rPr>
              <a:t>väärtusskaala</a:t>
            </a:r>
            <a:r>
              <a:rPr lang="et-EE" altLang="en-US" sz="2400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endParaRPr lang="et-EE" altLang="en-US" sz="2400" dirty="0">
              <a:solidFill>
                <a:srgbClr val="000000"/>
              </a:solidFill>
              <a:latin typeface="Calibri" pitchFamily="34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t-EE" altLang="en-US" sz="2400" dirty="0">
                <a:solidFill>
                  <a:srgbClr val="000000"/>
                </a:solidFill>
                <a:latin typeface="Calibri" pitchFamily="34" charset="0"/>
              </a:rPr>
              <a:t>HOIAKUD JA PRESTIIŽ</a:t>
            </a:r>
            <a:endParaRPr lang="fi-FI" altLang="en-US" sz="2400" dirty="0">
              <a:solidFill>
                <a:srgbClr val="000000"/>
              </a:solidFill>
              <a:latin typeface="Calibri" pitchFamily="34" charset="0"/>
            </a:endParaRPr>
          </a:p>
          <a:p>
            <a:pPr marL="0" indent="0" algn="l" eaLnBrk="1" hangingPunct="1">
              <a:spcBef>
                <a:spcPct val="20000"/>
              </a:spcBef>
              <a:buNone/>
            </a:pPr>
            <a:r>
              <a:rPr lang="et-EE" altLang="en-US" sz="2400" dirty="0">
                <a:solidFill>
                  <a:srgbClr val="000000"/>
                </a:solidFill>
                <a:latin typeface="Calibri" pitchFamily="34" charset="0"/>
              </a:rPr>
              <a:t>Näiteid minevikust:</a:t>
            </a:r>
          </a:p>
          <a:p>
            <a:pPr marL="0" indent="0" algn="l" eaLnBrk="1" hangingPunct="1">
              <a:spcBef>
                <a:spcPct val="20000"/>
              </a:spcBef>
              <a:buNone/>
            </a:pPr>
            <a:r>
              <a:rPr lang="fi-FI" altLang="en-US" sz="2400" dirty="0">
                <a:solidFill>
                  <a:srgbClr val="000000"/>
                </a:solidFill>
                <a:latin typeface="Calibri" pitchFamily="34" charset="0"/>
              </a:rPr>
              <a:t>Saksa – eesti – vene </a:t>
            </a:r>
            <a:r>
              <a:rPr lang="et-EE" altLang="en-US" sz="2400" dirty="0">
                <a:solidFill>
                  <a:srgbClr val="000000"/>
                </a:solidFill>
                <a:latin typeface="Calibri" pitchFamily="34" charset="0"/>
              </a:rPr>
              <a:t>keel </a:t>
            </a:r>
            <a:r>
              <a:rPr lang="fi-FI" altLang="en-US" sz="2400" dirty="0">
                <a:solidFill>
                  <a:srgbClr val="000000"/>
                </a:solidFill>
                <a:latin typeface="Calibri" pitchFamily="34" charset="0"/>
              </a:rPr>
              <a:t>18.saj  - 1880ndad Eesti</a:t>
            </a:r>
            <a:r>
              <a:rPr lang="et-EE" altLang="en-US" sz="2400" dirty="0">
                <a:solidFill>
                  <a:srgbClr val="000000"/>
                </a:solidFill>
                <a:latin typeface="Calibri" pitchFamily="34" charset="0"/>
              </a:rPr>
              <a:t>s.</a:t>
            </a:r>
          </a:p>
          <a:p>
            <a:pPr marL="0" indent="0" algn="l" eaLnBrk="1" hangingPunct="1">
              <a:spcBef>
                <a:spcPct val="20000"/>
              </a:spcBef>
              <a:buNone/>
            </a:pPr>
            <a:r>
              <a:rPr lang="et-EE" altLang="en-US" sz="2400" dirty="0">
                <a:solidFill>
                  <a:srgbClr val="000000"/>
                </a:solidFill>
                <a:latin typeface="Calibri" pitchFamily="34" charset="0"/>
              </a:rPr>
              <a:t>Rootsi keel Soomes kuni 19. saj II pool.</a:t>
            </a:r>
          </a:p>
          <a:p>
            <a:pPr marL="0" indent="0" algn="l" eaLnBrk="1" hangingPunct="1">
              <a:spcBef>
                <a:spcPct val="20000"/>
              </a:spcBef>
              <a:buNone/>
            </a:pPr>
            <a:r>
              <a:rPr lang="et-EE" altLang="en-US" sz="2400" dirty="0">
                <a:solidFill>
                  <a:srgbClr val="000000"/>
                </a:solidFill>
                <a:latin typeface="Calibri" pitchFamily="34" charset="0"/>
              </a:rPr>
              <a:t>Poola keel Leedus kuni 20. saj algus.</a:t>
            </a:r>
          </a:p>
          <a:p>
            <a:pPr marL="0" indent="0" algn="l" eaLnBrk="1" hangingPunct="1">
              <a:spcBef>
                <a:spcPct val="20000"/>
              </a:spcBef>
              <a:buNone/>
            </a:pPr>
            <a:r>
              <a:rPr lang="et-EE" altLang="en-US" sz="2400" dirty="0">
                <a:solidFill>
                  <a:srgbClr val="000000"/>
                </a:solidFill>
                <a:latin typeface="Calibri" pitchFamily="34" charset="0"/>
              </a:rPr>
              <a:t>Ladina keel – rahvuskeeled kõrghariduses keskajal.</a:t>
            </a:r>
          </a:p>
          <a:p>
            <a:pPr algn="l" eaLnBrk="1" hangingPunct="1">
              <a:spcBef>
                <a:spcPct val="20000"/>
              </a:spcBef>
            </a:pPr>
            <a:endParaRPr lang="et-EE" altLang="en-US" sz="24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3573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250031" y="548680"/>
            <a:ext cx="8643938" cy="1224136"/>
          </a:xfrm>
        </p:spPr>
        <p:txBody>
          <a:bodyPr>
            <a:noAutofit/>
          </a:bodyPr>
          <a:lstStyle/>
          <a:p>
            <a:pPr>
              <a:spcBef>
                <a:spcPct val="20000"/>
              </a:spcBef>
            </a:pPr>
            <a:r>
              <a:rPr lang="fi-FI" altLang="en-US" sz="3200" b="1" dirty="0" err="1">
                <a:solidFill>
                  <a:srgbClr val="203F8C"/>
                </a:solidFill>
                <a:latin typeface="+mn-lt"/>
              </a:rPr>
              <a:t>Keele</a:t>
            </a:r>
            <a:r>
              <a:rPr lang="fi-FI" altLang="en-US" sz="3200" b="1" dirty="0">
                <a:solidFill>
                  <a:srgbClr val="203F8C"/>
                </a:solidFill>
                <a:latin typeface="+mn-lt"/>
              </a:rPr>
              <a:t> </a:t>
            </a:r>
            <a:r>
              <a:rPr lang="fi-FI" altLang="en-US" sz="3200" b="1" dirty="0" err="1">
                <a:solidFill>
                  <a:srgbClr val="203F8C"/>
                </a:solidFill>
                <a:latin typeface="+mn-lt"/>
              </a:rPr>
              <a:t>hääbumine</a:t>
            </a:r>
            <a:r>
              <a:rPr lang="fi-FI" altLang="en-US" sz="3200" b="1" dirty="0">
                <a:solidFill>
                  <a:srgbClr val="203F8C"/>
                </a:solidFill>
                <a:latin typeface="+mn-lt"/>
              </a:rPr>
              <a:t> ja </a:t>
            </a:r>
            <a:r>
              <a:rPr lang="fi-FI" altLang="en-US" sz="3200" b="1" dirty="0" err="1" smtClean="0">
                <a:solidFill>
                  <a:srgbClr val="203F8C"/>
                </a:solidFill>
                <a:latin typeface="+mn-lt"/>
              </a:rPr>
              <a:t>surm</a:t>
            </a:r>
            <a:r>
              <a:rPr lang="et-EE" altLang="en-US" sz="3200" b="1" dirty="0" smtClean="0">
                <a:solidFill>
                  <a:srgbClr val="203F8C"/>
                </a:solidFill>
                <a:latin typeface="+mn-lt"/>
              </a:rPr>
              <a:t>: </a:t>
            </a:r>
            <a:br>
              <a:rPr lang="et-EE" altLang="en-US" sz="3200" b="1" dirty="0" smtClean="0">
                <a:solidFill>
                  <a:srgbClr val="203F8C"/>
                </a:solidFill>
                <a:latin typeface="+mn-lt"/>
              </a:rPr>
            </a:br>
            <a:r>
              <a:rPr lang="et-EE" altLang="en-US" sz="3200" b="1" dirty="0" smtClean="0">
                <a:solidFill>
                  <a:srgbClr val="203F8C"/>
                </a:solidFill>
                <a:latin typeface="+mn-lt"/>
              </a:rPr>
              <a:t>kõnelejaskonna vähenemine alla kriitilise piiri</a:t>
            </a:r>
            <a:r>
              <a:rPr lang="et-EE" altLang="en-US" sz="3200" dirty="0">
                <a:solidFill>
                  <a:srgbClr val="000000"/>
                </a:solidFill>
                <a:latin typeface="+mn-lt"/>
              </a:rPr>
              <a:t/>
            </a:r>
            <a:br>
              <a:rPr lang="et-EE" altLang="en-US" sz="3200" dirty="0">
                <a:solidFill>
                  <a:srgbClr val="000000"/>
                </a:solidFill>
                <a:latin typeface="+mn-lt"/>
              </a:rPr>
            </a:br>
            <a:r>
              <a:rPr lang="et-EE" altLang="en-US" sz="3200" dirty="0">
                <a:solidFill>
                  <a:srgbClr val="000000"/>
                </a:solidFill>
                <a:latin typeface="+mn-lt"/>
              </a:rPr>
              <a:t/>
            </a:r>
            <a:br>
              <a:rPr lang="et-EE" altLang="en-US" sz="3200" dirty="0">
                <a:solidFill>
                  <a:srgbClr val="000000"/>
                </a:solidFill>
                <a:latin typeface="+mn-lt"/>
              </a:rPr>
            </a:br>
            <a:endParaRPr lang="en-US" altLang="en-US" sz="3200" b="1" dirty="0" smtClean="0">
              <a:latin typeface="+mn-lt"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67544" y="1484785"/>
            <a:ext cx="8280920" cy="4824536"/>
          </a:xfrm>
        </p:spPr>
        <p:txBody>
          <a:bodyPr>
            <a:normAutofit lnSpcReduction="10000"/>
          </a:bodyPr>
          <a:lstStyle/>
          <a:p>
            <a:pPr marL="0" indent="0" algn="l" eaLnBrk="1" hangingPunct="1">
              <a:spcBef>
                <a:spcPct val="20000"/>
              </a:spcBef>
              <a:buNone/>
            </a:pPr>
            <a:r>
              <a:rPr lang="et-EE" altLang="en-US" sz="2000" dirty="0" smtClean="0">
                <a:solidFill>
                  <a:srgbClr val="000000"/>
                </a:solidFill>
                <a:latin typeface="Calibri" pitchFamily="34" charset="0"/>
              </a:rPr>
              <a:t>Sotsiaalsed </a:t>
            </a:r>
            <a:r>
              <a:rPr lang="et-EE" altLang="en-US" sz="2000" dirty="0">
                <a:solidFill>
                  <a:srgbClr val="000000"/>
                </a:solidFill>
                <a:latin typeface="Calibri" pitchFamily="34" charset="0"/>
              </a:rPr>
              <a:t>põhjused:</a:t>
            </a:r>
          </a:p>
          <a:p>
            <a:pPr algn="l" eaLnBrk="1" hangingPunct="1">
              <a:spcBef>
                <a:spcPct val="20000"/>
              </a:spcBef>
            </a:pPr>
            <a:r>
              <a:rPr lang="et-EE" altLang="en-US" sz="2000" dirty="0" smtClean="0">
                <a:solidFill>
                  <a:srgbClr val="000000"/>
                </a:solidFill>
                <a:latin typeface="Calibri" pitchFamily="34" charset="0"/>
              </a:rPr>
              <a:t>Traditsioonilisest </a:t>
            </a:r>
            <a:r>
              <a:rPr lang="et-EE" altLang="en-US" sz="2000" dirty="0">
                <a:solidFill>
                  <a:srgbClr val="000000"/>
                </a:solidFill>
                <a:latin typeface="Calibri" pitchFamily="34" charset="0"/>
              </a:rPr>
              <a:t>eluviisist ja paiknemisterritooriumist loobumine &gt;</a:t>
            </a:r>
            <a:endParaRPr lang="fi-FI" altLang="en-US" sz="2000" dirty="0">
              <a:solidFill>
                <a:srgbClr val="000000"/>
              </a:solidFill>
              <a:latin typeface="Calibri" pitchFamily="34" charset="0"/>
            </a:endParaRPr>
          </a:p>
          <a:p>
            <a:pPr marL="0" indent="0" algn="l" eaLnBrk="1" hangingPunct="1">
              <a:spcBef>
                <a:spcPct val="20000"/>
              </a:spcBef>
              <a:buNone/>
            </a:pPr>
            <a:r>
              <a:rPr lang="et-EE" altLang="en-US" sz="2000" dirty="0">
                <a:solidFill>
                  <a:srgbClr val="000000"/>
                </a:solidFill>
                <a:latin typeface="Calibri" pitchFamily="34" charset="0"/>
              </a:rPr>
              <a:t> moderniseerumine, urbaniseerumine, </a:t>
            </a:r>
            <a:r>
              <a:rPr lang="fi-FI" altLang="en-US" sz="2000" dirty="0" err="1">
                <a:solidFill>
                  <a:srgbClr val="000000"/>
                </a:solidFill>
                <a:latin typeface="Calibri" pitchFamily="34" charset="0"/>
              </a:rPr>
              <a:t>nt</a:t>
            </a:r>
            <a:r>
              <a:rPr lang="fi-FI" altLang="en-US" sz="2000" dirty="0">
                <a:solidFill>
                  <a:srgbClr val="000000"/>
                </a:solidFill>
                <a:latin typeface="Calibri" pitchFamily="34" charset="0"/>
              </a:rPr>
              <a:t> eesti </a:t>
            </a:r>
            <a:r>
              <a:rPr lang="fi-FI" altLang="en-US" sz="2000" dirty="0" err="1">
                <a:solidFill>
                  <a:srgbClr val="000000"/>
                </a:solidFill>
                <a:latin typeface="Calibri" pitchFamily="34" charset="0"/>
              </a:rPr>
              <a:t>murrete</a:t>
            </a:r>
            <a:r>
              <a:rPr lang="fi-FI" altLang="en-US" sz="20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i-FI" altLang="en-US" sz="2000" dirty="0" err="1">
                <a:solidFill>
                  <a:srgbClr val="000000"/>
                </a:solidFill>
                <a:latin typeface="Calibri" pitchFamily="34" charset="0"/>
              </a:rPr>
              <a:t>nivelleerumin</a:t>
            </a:r>
            <a:r>
              <a:rPr lang="et-EE" altLang="en-US" sz="2000" dirty="0">
                <a:solidFill>
                  <a:srgbClr val="000000"/>
                </a:solidFill>
                <a:latin typeface="Calibri" pitchFamily="34" charset="0"/>
              </a:rPr>
              <a:t>e;</a:t>
            </a:r>
          </a:p>
          <a:p>
            <a:pPr algn="l" eaLnBrk="1" hangingPunct="1">
              <a:spcBef>
                <a:spcPct val="20000"/>
              </a:spcBef>
            </a:pPr>
            <a:r>
              <a:rPr lang="et-EE" altLang="en-US" sz="20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t-EE" altLang="en-US" sz="2000" dirty="0" smtClean="0">
                <a:solidFill>
                  <a:srgbClr val="000000"/>
                </a:solidFill>
                <a:latin typeface="Calibri" pitchFamily="34" charset="0"/>
              </a:rPr>
              <a:t>Keele </a:t>
            </a:r>
            <a:r>
              <a:rPr lang="et-EE" altLang="en-US" sz="2000" dirty="0">
                <a:solidFill>
                  <a:srgbClr val="000000"/>
                </a:solidFill>
                <a:latin typeface="Calibri" pitchFamily="34" charset="0"/>
              </a:rPr>
              <a:t>prestiiži langus kõnelejate seas, nt emakeelsest haridusest loobumine (Malta</a:t>
            </a:r>
            <a:r>
              <a:rPr lang="et-EE" altLang="en-US" sz="2000" dirty="0" smtClean="0">
                <a:solidFill>
                  <a:srgbClr val="000000"/>
                </a:solidFill>
                <a:latin typeface="Calibri" pitchFamily="34" charset="0"/>
              </a:rPr>
              <a:t>); </a:t>
            </a:r>
          </a:p>
          <a:p>
            <a:pPr algn="l" eaLnBrk="1" hangingPunct="1">
              <a:spcBef>
                <a:spcPct val="20000"/>
              </a:spcBef>
            </a:pPr>
            <a:r>
              <a:rPr lang="et-EE" altLang="en-US" sz="2000" dirty="0" smtClean="0">
                <a:solidFill>
                  <a:srgbClr val="000000"/>
                </a:solidFill>
                <a:latin typeface="Calibri" pitchFamily="34" charset="0"/>
              </a:rPr>
              <a:t>Mobiilsus</a:t>
            </a:r>
            <a:r>
              <a:rPr lang="et-EE" altLang="en-US" sz="2000" dirty="0">
                <a:solidFill>
                  <a:srgbClr val="000000"/>
                </a:solidFill>
                <a:latin typeface="Calibri" pitchFamily="34" charset="0"/>
              </a:rPr>
              <a:t>, üleilmastumine, tänapäeval angloameerika kultuuri </a:t>
            </a:r>
            <a:r>
              <a:rPr lang="et-EE" altLang="en-US" sz="2000" dirty="0" smtClean="0">
                <a:solidFill>
                  <a:srgbClr val="000000"/>
                </a:solidFill>
                <a:latin typeface="Calibri" pitchFamily="34" charset="0"/>
              </a:rPr>
              <a:t>ja </a:t>
            </a:r>
            <a:r>
              <a:rPr lang="et-EE" altLang="en-US" sz="2000" dirty="0">
                <a:solidFill>
                  <a:srgbClr val="000000"/>
                </a:solidFill>
                <a:latin typeface="Calibri" pitchFamily="34" charset="0"/>
              </a:rPr>
              <a:t>väärtushinnangute omaksvõtt;</a:t>
            </a:r>
          </a:p>
          <a:p>
            <a:pPr algn="l" eaLnBrk="1" hangingPunct="1">
              <a:spcBef>
                <a:spcPct val="20000"/>
              </a:spcBef>
            </a:pPr>
            <a:endParaRPr lang="fi-FI" altLang="en-US" sz="2000" dirty="0">
              <a:solidFill>
                <a:srgbClr val="000000"/>
              </a:solidFill>
              <a:latin typeface="Calibri" pitchFamily="34" charset="0"/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t-EE" altLang="en-US" sz="2000" dirty="0">
                <a:solidFill>
                  <a:srgbClr val="000000"/>
                </a:solidFill>
                <a:latin typeface="Calibri" pitchFamily="34" charset="0"/>
              </a:rPr>
              <a:t>Hääbumine (</a:t>
            </a:r>
            <a:r>
              <a:rPr lang="et-EE" altLang="en-US" sz="2000" i="1" dirty="0" err="1">
                <a:solidFill>
                  <a:srgbClr val="000000"/>
                </a:solidFill>
                <a:latin typeface="Calibri" pitchFamily="34" charset="0"/>
              </a:rPr>
              <a:t>attrition</a:t>
            </a:r>
            <a:r>
              <a:rPr lang="et-EE" altLang="en-US" sz="2000" dirty="0">
                <a:solidFill>
                  <a:srgbClr val="000000"/>
                </a:solidFill>
                <a:latin typeface="Calibri" pitchFamily="34" charset="0"/>
              </a:rPr>
              <a:t>): keele oluliste kasutusvaldkondade kaotamine, </a:t>
            </a:r>
            <a:endParaRPr lang="fi-FI" altLang="en-US" sz="2000" dirty="0">
              <a:solidFill>
                <a:srgbClr val="000000"/>
              </a:solidFill>
              <a:latin typeface="Calibri" pitchFamily="34" charset="0"/>
            </a:endParaRPr>
          </a:p>
          <a:p>
            <a:pPr marL="0" indent="0" algn="l" eaLnBrk="1" hangingPunct="1">
              <a:spcBef>
                <a:spcPct val="20000"/>
              </a:spcBef>
              <a:buNone/>
            </a:pPr>
            <a:r>
              <a:rPr lang="et-EE" altLang="en-US" sz="2000" dirty="0">
                <a:solidFill>
                  <a:srgbClr val="000000"/>
                </a:solidFill>
                <a:latin typeface="Calibri" pitchFamily="34" charset="0"/>
              </a:rPr>
              <a:t>nt jääb kodukeeleks.</a:t>
            </a: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t-EE" altLang="en-US" sz="2000" dirty="0">
                <a:solidFill>
                  <a:srgbClr val="000000"/>
                </a:solidFill>
                <a:latin typeface="Calibri" pitchFamily="34" charset="0"/>
              </a:rPr>
              <a:t>Kas </a:t>
            </a:r>
            <a:r>
              <a:rPr lang="et-EE" altLang="en-US" sz="2000" dirty="0" err="1">
                <a:solidFill>
                  <a:srgbClr val="000000"/>
                </a:solidFill>
                <a:latin typeface="Calibri" pitchFamily="34" charset="0"/>
              </a:rPr>
              <a:t>liivi</a:t>
            </a:r>
            <a:r>
              <a:rPr lang="et-EE" altLang="en-US" sz="2000" dirty="0">
                <a:solidFill>
                  <a:srgbClr val="000000"/>
                </a:solidFill>
                <a:latin typeface="Calibri" pitchFamily="34" charset="0"/>
              </a:rPr>
              <a:t> ja </a:t>
            </a:r>
            <a:r>
              <a:rPr lang="et-EE" altLang="en-US" sz="2000" dirty="0" err="1">
                <a:solidFill>
                  <a:srgbClr val="000000"/>
                </a:solidFill>
                <a:latin typeface="Calibri" pitchFamily="34" charset="0"/>
              </a:rPr>
              <a:t>vadja</a:t>
            </a:r>
            <a:r>
              <a:rPr lang="et-EE" altLang="en-US" sz="2000" dirty="0">
                <a:solidFill>
                  <a:srgbClr val="000000"/>
                </a:solidFill>
                <a:latin typeface="Calibri" pitchFamily="34" charset="0"/>
              </a:rPr>
              <a:t> on elavad keeled?</a:t>
            </a:r>
            <a:endParaRPr lang="fi-FI" altLang="en-US" sz="2000" dirty="0">
              <a:solidFill>
                <a:srgbClr val="000000"/>
              </a:solidFill>
              <a:latin typeface="Calibri" pitchFamily="34" charset="0"/>
            </a:endParaRPr>
          </a:p>
          <a:p>
            <a:pPr algn="l" eaLnBrk="1" hangingPunct="1">
              <a:spcBef>
                <a:spcPct val="20000"/>
              </a:spcBef>
            </a:pPr>
            <a:endParaRPr lang="et-EE" altLang="en-US" sz="2000" dirty="0">
              <a:solidFill>
                <a:srgbClr val="000000"/>
              </a:solidFill>
              <a:latin typeface="Calibri" pitchFamily="34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fi-FI" altLang="en-US" sz="2000" b="1" dirty="0" err="1">
                <a:solidFill>
                  <a:srgbClr val="000000"/>
                </a:solidFill>
                <a:latin typeface="Calibri" pitchFamily="34" charset="0"/>
              </a:rPr>
              <a:t>Mis</a:t>
            </a:r>
            <a:r>
              <a:rPr lang="fi-FI" altLang="en-US" sz="20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i-FI" altLang="en-US" sz="2000" b="1" dirty="0" err="1">
                <a:solidFill>
                  <a:srgbClr val="000000"/>
                </a:solidFill>
                <a:latin typeface="Calibri" pitchFamily="34" charset="0"/>
              </a:rPr>
              <a:t>saab</a:t>
            </a:r>
            <a:r>
              <a:rPr lang="fi-FI" altLang="en-US" sz="20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i-FI" altLang="en-US" sz="2000" b="1" dirty="0" err="1">
                <a:solidFill>
                  <a:srgbClr val="000000"/>
                </a:solidFill>
                <a:latin typeface="Calibri" pitchFamily="34" charset="0"/>
              </a:rPr>
              <a:t>väikese</a:t>
            </a:r>
            <a:r>
              <a:rPr lang="fi-FI" altLang="en-US" sz="20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i-FI" altLang="en-US" sz="2000" b="1" dirty="0" err="1">
                <a:solidFill>
                  <a:srgbClr val="000000"/>
                </a:solidFill>
                <a:latin typeface="Calibri" pitchFamily="34" charset="0"/>
              </a:rPr>
              <a:t>kõnelejaskonnaga</a:t>
            </a:r>
            <a:r>
              <a:rPr lang="fi-FI" altLang="en-US" sz="20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i-FI" altLang="en-US" sz="2000" b="1" dirty="0" err="1">
                <a:solidFill>
                  <a:srgbClr val="000000"/>
                </a:solidFill>
                <a:latin typeface="Calibri" pitchFamily="34" charset="0"/>
              </a:rPr>
              <a:t>keeltest</a:t>
            </a:r>
            <a:r>
              <a:rPr lang="fi-FI" altLang="en-US" sz="2000" b="1" dirty="0">
                <a:solidFill>
                  <a:srgbClr val="000000"/>
                </a:solidFill>
                <a:latin typeface="Calibri" pitchFamily="34" charset="0"/>
              </a:rPr>
              <a:t>: </a:t>
            </a:r>
            <a:r>
              <a:rPr lang="fi-FI" altLang="en-US" sz="2000" b="1" dirty="0" err="1">
                <a:solidFill>
                  <a:srgbClr val="000000"/>
                </a:solidFill>
                <a:latin typeface="Calibri" pitchFamily="34" charset="0"/>
              </a:rPr>
              <a:t>islandi</a:t>
            </a:r>
            <a:r>
              <a:rPr lang="fi-FI" altLang="en-US" sz="2000" b="1" dirty="0">
                <a:solidFill>
                  <a:srgbClr val="000000"/>
                </a:solidFill>
                <a:latin typeface="Calibri" pitchFamily="34" charset="0"/>
              </a:rPr>
              <a:t>, eesti, </a:t>
            </a:r>
            <a:r>
              <a:rPr lang="fi-FI" altLang="en-US" sz="2000" b="1" dirty="0" err="1">
                <a:solidFill>
                  <a:srgbClr val="000000"/>
                </a:solidFill>
                <a:latin typeface="Calibri" pitchFamily="34" charset="0"/>
              </a:rPr>
              <a:t>läti</a:t>
            </a:r>
            <a:r>
              <a:rPr lang="fi-FI" altLang="en-US" sz="20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i-FI" altLang="en-US" sz="2000" dirty="0">
                <a:solidFill>
                  <a:srgbClr val="000000"/>
                </a:solidFill>
                <a:latin typeface="Calibri" pitchFamily="34" charset="0"/>
              </a:rPr>
              <a:t>…?</a:t>
            </a:r>
          </a:p>
          <a:p>
            <a:pPr marL="0" indent="0" algn="l" eaLnBrk="1" hangingPunct="1">
              <a:spcBef>
                <a:spcPct val="20000"/>
              </a:spcBef>
              <a:buNone/>
            </a:pPr>
            <a:r>
              <a:rPr lang="fi-FI" altLang="et-EE" sz="2000" dirty="0" err="1">
                <a:solidFill>
                  <a:srgbClr val="000000"/>
                </a:solidFill>
                <a:latin typeface="Calibri" pitchFamily="34" charset="0"/>
              </a:rPr>
              <a:t>Vt</a:t>
            </a:r>
            <a:r>
              <a:rPr lang="fi-FI" altLang="et-EE" sz="2000" dirty="0">
                <a:solidFill>
                  <a:srgbClr val="000000"/>
                </a:solidFill>
                <a:latin typeface="Calibri" pitchFamily="34" charset="0"/>
              </a:rPr>
              <a:t> David Crystal ”</a:t>
            </a:r>
            <a:r>
              <a:rPr lang="fi-FI" altLang="et-EE" sz="2000" i="1" dirty="0">
                <a:solidFill>
                  <a:srgbClr val="000000"/>
                </a:solidFill>
                <a:latin typeface="Calibri" pitchFamily="34" charset="0"/>
              </a:rPr>
              <a:t>Language </a:t>
            </a:r>
            <a:r>
              <a:rPr lang="fi-FI" altLang="et-EE" sz="2000" i="1" dirty="0" err="1">
                <a:solidFill>
                  <a:srgbClr val="000000"/>
                </a:solidFill>
                <a:latin typeface="Calibri" pitchFamily="34" charset="0"/>
              </a:rPr>
              <a:t>death</a:t>
            </a:r>
            <a:r>
              <a:rPr lang="fi-FI" altLang="et-EE" sz="2000" dirty="0">
                <a:solidFill>
                  <a:srgbClr val="000000"/>
                </a:solidFill>
                <a:latin typeface="Calibri" pitchFamily="34" charset="0"/>
              </a:rPr>
              <a:t>” (2000)</a:t>
            </a:r>
          </a:p>
          <a:p>
            <a:pPr algn="l" eaLnBrk="1" hangingPunct="1">
              <a:spcBef>
                <a:spcPct val="20000"/>
              </a:spcBef>
            </a:pPr>
            <a:endParaRPr lang="et-EE" altLang="en-US" sz="1700" dirty="0">
              <a:solidFill>
                <a:srgbClr val="000000"/>
              </a:solidFill>
              <a:latin typeface="Calibri" pitchFamily="34" charset="0"/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endParaRPr lang="et-EE" altLang="en-US" sz="1700" dirty="0">
              <a:solidFill>
                <a:srgbClr val="000000"/>
              </a:solidFill>
              <a:latin typeface="Calibri" pitchFamily="34" charset="0"/>
            </a:endParaRP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050709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250031" y="1052736"/>
            <a:ext cx="8643938" cy="504056"/>
          </a:xfrm>
        </p:spPr>
        <p:txBody>
          <a:bodyPr>
            <a:normAutofit fontScale="90000"/>
          </a:bodyPr>
          <a:lstStyle/>
          <a:p>
            <a:r>
              <a:rPr lang="fi-FI" altLang="en-US" sz="3600" b="1" dirty="0">
                <a:solidFill>
                  <a:srgbClr val="203F8C"/>
                </a:solidFill>
                <a:latin typeface="Arial" pitchFamily="34" charset="0"/>
              </a:rPr>
              <a:t>K</a:t>
            </a:r>
            <a:r>
              <a:rPr lang="et-EE" altLang="en-US" sz="3600" b="1" dirty="0">
                <a:solidFill>
                  <a:srgbClr val="203F8C"/>
                </a:solidFill>
                <a:latin typeface="Arial" pitchFamily="34" charset="0"/>
              </a:rPr>
              <a:t>eele k</a:t>
            </a:r>
            <a:r>
              <a:rPr lang="fi-FI" altLang="en-US" sz="3600" b="1" dirty="0" err="1">
                <a:solidFill>
                  <a:srgbClr val="203F8C"/>
                </a:solidFill>
                <a:latin typeface="Arial" pitchFamily="34" charset="0"/>
              </a:rPr>
              <a:t>estlikkuse</a:t>
            </a:r>
            <a:r>
              <a:rPr lang="fi-FI" altLang="en-US" sz="3600" b="1" dirty="0">
                <a:solidFill>
                  <a:srgbClr val="203F8C"/>
                </a:solidFill>
                <a:latin typeface="Arial" pitchFamily="34" charset="0"/>
              </a:rPr>
              <a:t> </a:t>
            </a:r>
            <a:r>
              <a:rPr lang="et-EE" altLang="en-US" sz="3600" b="1" dirty="0" smtClean="0">
                <a:solidFill>
                  <a:srgbClr val="203F8C"/>
                </a:solidFill>
                <a:latin typeface="Arial" pitchFamily="34" charset="0"/>
              </a:rPr>
              <a:t>näitajad</a:t>
            </a:r>
            <a:br>
              <a:rPr lang="et-EE" altLang="en-US" sz="3600" b="1" dirty="0" smtClean="0">
                <a:solidFill>
                  <a:srgbClr val="203F8C"/>
                </a:solidFill>
                <a:latin typeface="Arial" pitchFamily="34" charset="0"/>
              </a:rPr>
            </a:br>
            <a:r>
              <a:rPr lang="et-EE" altLang="en-US" sz="2200" b="1" dirty="0" smtClean="0">
                <a:solidFill>
                  <a:srgbClr val="203F8C"/>
                </a:solidFill>
                <a:latin typeface="Arial" pitchFamily="34" charset="0"/>
              </a:rPr>
              <a:t/>
            </a:r>
            <a:br>
              <a:rPr lang="et-EE" altLang="en-US" sz="2200" b="1" dirty="0" smtClean="0">
                <a:solidFill>
                  <a:srgbClr val="203F8C"/>
                </a:solidFill>
                <a:latin typeface="Arial" pitchFamily="34" charset="0"/>
              </a:rPr>
            </a:br>
            <a:r>
              <a:rPr lang="en-GB" altLang="en-US" sz="2200" b="1" dirty="0">
                <a:solidFill>
                  <a:srgbClr val="4D4D4D"/>
                </a:solidFill>
                <a:latin typeface="Arial" pitchFamily="34" charset="0"/>
                <a:ea typeface="MS PGothic" pitchFamily="34" charset="-128"/>
                <a:hlinkClick r:id="rId2"/>
              </a:rPr>
              <a:t>http://unesdoc.unesco.org/images/0018/001836/183699E.pdf</a:t>
            </a:r>
            <a:r>
              <a:rPr lang="en-GB" altLang="en-US" b="1" u="sng" dirty="0">
                <a:solidFill>
                  <a:srgbClr val="4D4D4D"/>
                </a:solidFill>
                <a:latin typeface="Arial" pitchFamily="34" charset="0"/>
                <a:ea typeface="MS PGothic" pitchFamily="34" charset="-128"/>
              </a:rPr>
              <a:t/>
            </a:r>
            <a:br>
              <a:rPr lang="en-GB" altLang="en-US" b="1" u="sng" dirty="0">
                <a:solidFill>
                  <a:srgbClr val="4D4D4D"/>
                </a:solidFill>
                <a:latin typeface="Arial" pitchFamily="34" charset="0"/>
                <a:ea typeface="MS PGothic" pitchFamily="34" charset="-128"/>
              </a:rPr>
            </a:br>
            <a:endParaRPr lang="en-US" altLang="en-US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1533674" y="2618631"/>
            <a:ext cx="7360295" cy="1846213"/>
          </a:xfrm>
        </p:spPr>
        <p:txBody>
          <a:bodyPr/>
          <a:lstStyle/>
          <a:p>
            <a:pPr algn="l">
              <a:spcBef>
                <a:spcPct val="20000"/>
              </a:spcBef>
              <a:buFontTx/>
              <a:buChar char="•"/>
            </a:pPr>
            <a:endParaRPr lang="et-EE" altLang="en-US" sz="1400" dirty="0">
              <a:solidFill>
                <a:srgbClr val="4D4D4D"/>
              </a:solidFill>
              <a:latin typeface="Arial" pitchFamily="34" charset="0"/>
              <a:ea typeface="MS PGothic" pitchFamily="34" charset="-128"/>
            </a:endParaRPr>
          </a:p>
        </p:txBody>
      </p:sp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7272808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53576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et-EE" sz="3200" b="1" dirty="0" smtClean="0"/>
              <a:t>Kestlikkus ja eesti keel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kõneleb</a:t>
            </a:r>
            <a:r>
              <a:rPr lang="en-US" dirty="0"/>
              <a:t> ~1 </a:t>
            </a:r>
            <a:r>
              <a:rPr lang="en-US" dirty="0" err="1"/>
              <a:t>miljon</a:t>
            </a:r>
            <a:r>
              <a:rPr lang="en-US" dirty="0"/>
              <a:t> </a:t>
            </a:r>
            <a:r>
              <a:rPr lang="en-US" dirty="0" err="1"/>
              <a:t>emakeelset</a:t>
            </a:r>
            <a:r>
              <a:rPr lang="en-US" dirty="0"/>
              <a:t> </a:t>
            </a:r>
            <a:r>
              <a:rPr lang="en-US" dirty="0" err="1"/>
              <a:t>kõnelejat</a:t>
            </a:r>
            <a:r>
              <a:rPr lang="en-US" dirty="0"/>
              <a:t>;</a:t>
            </a:r>
          </a:p>
          <a:p>
            <a:r>
              <a:rPr lang="en-US" dirty="0" err="1"/>
              <a:t>riigikeele</a:t>
            </a:r>
            <a:r>
              <a:rPr lang="en-US" dirty="0"/>
              <a:t> </a:t>
            </a:r>
            <a:r>
              <a:rPr lang="en-US" dirty="0" err="1" smtClean="0"/>
              <a:t>staatus</a:t>
            </a:r>
            <a:r>
              <a:rPr lang="et-EE" dirty="0" smtClean="0"/>
              <a:t> (EV Põhiseadus, Keeleseadus)</a:t>
            </a:r>
            <a:r>
              <a:rPr lang="en-US" dirty="0" smtClean="0"/>
              <a:t> </a:t>
            </a:r>
            <a:r>
              <a:rPr lang="en-US" dirty="0"/>
              <a:t>ja EL </a:t>
            </a:r>
            <a:r>
              <a:rPr lang="en-US" dirty="0" err="1"/>
              <a:t>ametliku</a:t>
            </a:r>
            <a:r>
              <a:rPr lang="en-US" dirty="0"/>
              <a:t> </a:t>
            </a:r>
            <a:r>
              <a:rPr lang="en-US" dirty="0" err="1"/>
              <a:t>keele</a:t>
            </a:r>
            <a:r>
              <a:rPr lang="en-US" dirty="0"/>
              <a:t> </a:t>
            </a:r>
            <a:r>
              <a:rPr lang="en-US" dirty="0" err="1"/>
              <a:t>staatus</a:t>
            </a:r>
            <a:r>
              <a:rPr lang="en-US" dirty="0"/>
              <a:t>; </a:t>
            </a:r>
          </a:p>
          <a:p>
            <a:r>
              <a:rPr lang="en-US" dirty="0" err="1"/>
              <a:t>arendatud</a:t>
            </a:r>
            <a:r>
              <a:rPr lang="en-US" dirty="0"/>
              <a:t>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hooldatud</a:t>
            </a:r>
            <a:r>
              <a:rPr lang="en-US" dirty="0"/>
              <a:t> </a:t>
            </a:r>
            <a:r>
              <a:rPr lang="en-US" dirty="0" err="1"/>
              <a:t>kirjakeel</a:t>
            </a:r>
            <a:r>
              <a:rPr lang="en-US" dirty="0"/>
              <a:t>;</a:t>
            </a:r>
          </a:p>
          <a:p>
            <a:r>
              <a:rPr lang="en-US" dirty="0" err="1"/>
              <a:t>keelt</a:t>
            </a:r>
            <a:r>
              <a:rPr lang="en-US" dirty="0"/>
              <a:t> </a:t>
            </a:r>
            <a:r>
              <a:rPr lang="en-US" dirty="0" err="1"/>
              <a:t>kasutatakse</a:t>
            </a:r>
            <a:r>
              <a:rPr lang="en-US" dirty="0"/>
              <a:t> </a:t>
            </a:r>
            <a:r>
              <a:rPr lang="en-US" dirty="0" err="1"/>
              <a:t>kõikides</a:t>
            </a:r>
            <a:r>
              <a:rPr lang="en-US" dirty="0"/>
              <a:t> </a:t>
            </a:r>
            <a:r>
              <a:rPr lang="en-US" dirty="0" err="1" smtClean="0"/>
              <a:t>kasutussfäärides</a:t>
            </a:r>
            <a:r>
              <a:rPr lang="et-EE" dirty="0"/>
              <a:t> </a:t>
            </a:r>
            <a:r>
              <a:rPr lang="en-US" dirty="0" err="1" smtClean="0"/>
              <a:t>argikeelest</a:t>
            </a:r>
            <a:r>
              <a:rPr lang="en-US" dirty="0" smtClean="0"/>
              <a:t> </a:t>
            </a:r>
            <a:r>
              <a:rPr lang="en-US" dirty="0" err="1"/>
              <a:t>ettevõtluse</a:t>
            </a:r>
            <a:r>
              <a:rPr lang="en-US" dirty="0"/>
              <a:t> ja </a:t>
            </a:r>
            <a:r>
              <a:rPr lang="en-US" dirty="0" err="1"/>
              <a:t>teaduseni</a:t>
            </a:r>
            <a:r>
              <a:rPr lang="en-US" dirty="0"/>
              <a:t>; </a:t>
            </a:r>
          </a:p>
          <a:p>
            <a:r>
              <a:rPr lang="en-US" dirty="0"/>
              <a:t>keel on </a:t>
            </a:r>
            <a:r>
              <a:rPr lang="en-US" dirty="0" err="1"/>
              <a:t>õppekeeleks</a:t>
            </a:r>
            <a:r>
              <a:rPr lang="en-US" dirty="0"/>
              <a:t> </a:t>
            </a:r>
            <a:r>
              <a:rPr lang="en-US" dirty="0" err="1"/>
              <a:t>kõigis</a:t>
            </a:r>
            <a:r>
              <a:rPr lang="en-US" dirty="0"/>
              <a:t> </a:t>
            </a:r>
            <a:r>
              <a:rPr lang="en-US" dirty="0" err="1"/>
              <a:t>haridusastmetes</a:t>
            </a:r>
            <a:r>
              <a:rPr lang="en-US" dirty="0"/>
              <a:t>, </a:t>
            </a:r>
            <a:r>
              <a:rPr lang="en-US" dirty="0" err="1"/>
              <a:t>põhikoolist</a:t>
            </a:r>
            <a:r>
              <a:rPr lang="en-US" dirty="0"/>
              <a:t> </a:t>
            </a:r>
            <a:r>
              <a:rPr lang="en-US" dirty="0" err="1"/>
              <a:t>doktoriõppeni</a:t>
            </a:r>
            <a:r>
              <a:rPr lang="en-US" dirty="0"/>
              <a:t>; </a:t>
            </a:r>
          </a:p>
          <a:p>
            <a:r>
              <a:rPr lang="en-US" dirty="0" err="1"/>
              <a:t>keelt</a:t>
            </a:r>
            <a:r>
              <a:rPr lang="en-US" dirty="0"/>
              <a:t> </a:t>
            </a:r>
            <a:r>
              <a:rPr lang="en-US" dirty="0" err="1"/>
              <a:t>räägitakse</a:t>
            </a:r>
            <a:r>
              <a:rPr lang="en-US" dirty="0"/>
              <a:t> </a:t>
            </a:r>
            <a:r>
              <a:rPr lang="en-US" dirty="0" err="1"/>
              <a:t>kodudes</a:t>
            </a:r>
            <a:r>
              <a:rPr lang="en-US" dirty="0"/>
              <a:t>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keelel</a:t>
            </a:r>
            <a:r>
              <a:rPr lang="en-US" dirty="0"/>
              <a:t> on </a:t>
            </a:r>
            <a:r>
              <a:rPr lang="en-US" dirty="0" err="1"/>
              <a:t>järelkasv</a:t>
            </a:r>
            <a:r>
              <a:rPr lang="en-US" dirty="0"/>
              <a:t>;</a:t>
            </a:r>
          </a:p>
          <a:p>
            <a:r>
              <a:rPr lang="en-US" dirty="0" err="1"/>
              <a:t>keelel</a:t>
            </a:r>
            <a:r>
              <a:rPr lang="en-US" dirty="0"/>
              <a:t> on </a:t>
            </a:r>
            <a:r>
              <a:rPr lang="en-US" dirty="0" err="1"/>
              <a:t>arvutitugi</a:t>
            </a:r>
            <a:r>
              <a:rPr lang="en-US" dirty="0"/>
              <a:t>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väljund</a:t>
            </a:r>
            <a:r>
              <a:rPr lang="en-US" dirty="0"/>
              <a:t> </a:t>
            </a:r>
            <a:r>
              <a:rPr lang="en-US" dirty="0" err="1"/>
              <a:t>kõrgtehnoloogilistesse</a:t>
            </a:r>
            <a:r>
              <a:rPr lang="en-US" dirty="0"/>
              <a:t> </a:t>
            </a:r>
            <a:r>
              <a:rPr lang="en-US" dirty="0" err="1"/>
              <a:t>rakendustesse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Eesti </a:t>
            </a:r>
            <a:r>
              <a:rPr lang="en-US" dirty="0" err="1"/>
              <a:t>keele</a:t>
            </a:r>
            <a:r>
              <a:rPr lang="en-US" dirty="0"/>
              <a:t> </a:t>
            </a:r>
            <a:r>
              <a:rPr lang="en-US" dirty="0" err="1"/>
              <a:t>arengukava</a:t>
            </a:r>
            <a:r>
              <a:rPr lang="en-US" dirty="0"/>
              <a:t> 2011-2017, </a:t>
            </a:r>
            <a:r>
              <a:rPr lang="en-US" dirty="0" err="1"/>
              <a:t>vt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ekn.hm.ee</a:t>
            </a:r>
            <a:endParaRPr lang="et-EE" dirty="0" smtClean="0"/>
          </a:p>
          <a:p>
            <a:pPr marL="0" lvl="0" indent="0">
              <a:buNone/>
            </a:pPr>
            <a:endParaRPr lang="et-EE" dirty="0" smtClean="0"/>
          </a:p>
          <a:p>
            <a:pPr marL="0" lvl="0" indent="0">
              <a:buNone/>
            </a:pPr>
            <a:r>
              <a:rPr lang="et-EE" dirty="0" smtClean="0"/>
              <a:t> vt ka Ehala</a:t>
            </a:r>
            <a:r>
              <a:rPr lang="et-EE" dirty="0"/>
              <a:t>, Martin; Koreinik, Kadri; Praakli, Kristiina; Siiner, Maarja (2014). Kuidas uurida keele kestlikkust? Keel ja Kirjandus, 7, 1 - 19. </a:t>
            </a:r>
            <a:r>
              <a:rPr lang="et-EE" dirty="0">
                <a:hlinkClick r:id="rId3"/>
              </a:rPr>
              <a:t>http://lepo.it.da.ut.ee/~</a:t>
            </a:r>
            <a:r>
              <a:rPr lang="et-EE" dirty="0" smtClean="0">
                <a:hlinkClick r:id="rId3"/>
              </a:rPr>
              <a:t>ehalam/pdf/KK7_14.pdf</a:t>
            </a:r>
            <a:endParaRPr lang="et-EE" dirty="0" smtClean="0"/>
          </a:p>
          <a:p>
            <a:pPr marL="0" indent="0">
              <a:buNone/>
            </a:pPr>
            <a:endParaRPr lang="et-EE" dirty="0" smtClean="0"/>
          </a:p>
          <a:p>
            <a:r>
              <a:rPr lang="et-EE" dirty="0" smtClean="0"/>
              <a:t>VÕTMEVALDKOND - KÕRGHARIDUS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00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r>
              <a:rPr lang="fi-FI" sz="2800" b="1" dirty="0" smtClean="0"/>
              <a:t>Eesti </a:t>
            </a:r>
            <a:r>
              <a:rPr lang="fi-FI" sz="2800" b="1" dirty="0" err="1" smtClean="0"/>
              <a:t>keele</a:t>
            </a:r>
            <a:r>
              <a:rPr lang="fi-FI" sz="2800" b="1" dirty="0" smtClean="0"/>
              <a:t> ja </a:t>
            </a:r>
            <a:r>
              <a:rPr lang="fi-FI" sz="2800" b="1" dirty="0" err="1" smtClean="0"/>
              <a:t>kultuuri</a:t>
            </a:r>
            <a:r>
              <a:rPr lang="fi-FI" sz="2800" b="1" dirty="0" smtClean="0"/>
              <a:t> </a:t>
            </a:r>
            <a:br>
              <a:rPr lang="fi-FI" sz="2800" b="1" dirty="0" smtClean="0"/>
            </a:br>
            <a:r>
              <a:rPr lang="fi-FI" sz="2800" b="1" dirty="0" err="1" smtClean="0"/>
              <a:t>akadeemilise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välisõppe</a:t>
            </a:r>
            <a:r>
              <a:rPr lang="fi-FI" sz="2800" b="1" dirty="0" smtClean="0"/>
              <a:t> </a:t>
            </a:r>
            <a:r>
              <a:rPr lang="fi-FI" sz="2800" b="1" dirty="0" err="1" smtClean="0"/>
              <a:t>ajaloost</a:t>
            </a:r>
            <a:r>
              <a:rPr lang="fi-FI" sz="2800" b="1" dirty="0" smtClean="0"/>
              <a:t> (1)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89654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i-FI" dirty="0" smtClean="0">
                <a:ea typeface="Calibri"/>
                <a:cs typeface="TTE145F9B8t00"/>
              </a:rPr>
              <a:t>1833/1834 </a:t>
            </a:r>
            <a:r>
              <a:rPr lang="fi-FI" dirty="0" err="1" smtClean="0">
                <a:ea typeface="Calibri"/>
                <a:cs typeface="TTE145F9B8t00"/>
              </a:rPr>
              <a:t>Helsingi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ülikool</a:t>
            </a:r>
            <a:r>
              <a:rPr lang="fi-FI" dirty="0" smtClean="0">
                <a:ea typeface="Calibri"/>
                <a:cs typeface="TTE145F9B8t00"/>
              </a:rPr>
              <a:t>  - Carl </a:t>
            </a:r>
            <a:r>
              <a:rPr lang="fi-FI" dirty="0">
                <a:ea typeface="Calibri"/>
                <a:cs typeface="TTE145F9B8t00"/>
              </a:rPr>
              <a:t>Niclas </a:t>
            </a:r>
            <a:r>
              <a:rPr lang="fi-FI" dirty="0" err="1">
                <a:ea typeface="Calibri"/>
                <a:cs typeface="TTE145F9B8t00"/>
              </a:rPr>
              <a:t>Keckman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sugulaskeelte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võrdleva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grammatika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kursuse</a:t>
            </a:r>
            <a:r>
              <a:rPr lang="et-EE" dirty="0" smtClean="0">
                <a:ea typeface="Calibri"/>
                <a:cs typeface="TTE145F9B8t00"/>
              </a:rPr>
              <a:t>l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teadmis</a:t>
            </a:r>
            <a:r>
              <a:rPr lang="et-EE" dirty="0" err="1" smtClean="0">
                <a:ea typeface="Calibri"/>
                <a:cs typeface="TTE145F9B8t00"/>
              </a:rPr>
              <a:t>ed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dirty="0">
                <a:ea typeface="Calibri"/>
                <a:cs typeface="TTE145F9B8t00"/>
              </a:rPr>
              <a:t>ka eesti </a:t>
            </a:r>
            <a:r>
              <a:rPr lang="fi-FI" dirty="0" err="1">
                <a:ea typeface="Calibri"/>
                <a:cs typeface="TTE145F9B8t00"/>
              </a:rPr>
              <a:t>keelest</a:t>
            </a:r>
            <a:r>
              <a:rPr lang="fi-FI" dirty="0">
                <a:ea typeface="Calibri"/>
                <a:cs typeface="TTE145F9B8t00"/>
              </a:rPr>
              <a:t>. </a:t>
            </a:r>
            <a:endParaRPr lang="fi-FI" dirty="0" smtClean="0">
              <a:ea typeface="Calibri"/>
              <a:cs typeface="TTE145F9B8t0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fi-FI" dirty="0" smtClean="0">
              <a:ea typeface="Calibri"/>
              <a:cs typeface="TTE145F9B8t0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i-FI" dirty="0" smtClean="0">
                <a:ea typeface="Calibri"/>
                <a:cs typeface="TTE145F9B8t00"/>
              </a:rPr>
              <a:t>1901/1902 Uppsala </a:t>
            </a:r>
            <a:r>
              <a:rPr lang="fi-FI" dirty="0" err="1" smtClean="0">
                <a:ea typeface="Calibri"/>
                <a:cs typeface="TTE145F9B8t00"/>
              </a:rPr>
              <a:t>ülikool</a:t>
            </a:r>
            <a:r>
              <a:rPr lang="fi-FI" dirty="0" smtClean="0">
                <a:ea typeface="Calibri"/>
                <a:cs typeface="TTE145F9B8t00"/>
              </a:rPr>
              <a:t> -  esimene </a:t>
            </a:r>
            <a:r>
              <a:rPr lang="fi-FI" dirty="0">
                <a:ea typeface="Calibri"/>
                <a:cs typeface="TTE145F9B8t00"/>
              </a:rPr>
              <a:t>eesti </a:t>
            </a:r>
            <a:r>
              <a:rPr lang="fi-FI" dirty="0" err="1">
                <a:ea typeface="Calibri"/>
                <a:cs typeface="TTE145F9B8t00"/>
              </a:rPr>
              <a:t>keele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kursus</a:t>
            </a:r>
            <a:r>
              <a:rPr lang="fi-FI" dirty="0">
                <a:ea typeface="Calibri"/>
                <a:cs typeface="TTE145F9B8t00"/>
              </a:rPr>
              <a:t> Karl Bernhard </a:t>
            </a:r>
            <a:r>
              <a:rPr lang="fi-FI" dirty="0" err="1">
                <a:ea typeface="Calibri"/>
                <a:cs typeface="TTE145F9B8t00"/>
              </a:rPr>
              <a:t>Wiklundi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juhatusel</a:t>
            </a:r>
            <a:r>
              <a:rPr lang="fi-FI" dirty="0" smtClean="0">
                <a:ea typeface="Calibri"/>
                <a:cs typeface="TTE145F9B8t00"/>
              </a:rPr>
              <a:t>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fi-FI" dirty="0" smtClean="0">
              <a:ea typeface="Calibri"/>
              <a:cs typeface="TTE145F9B8t0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i-FI" dirty="0" smtClean="0">
                <a:ea typeface="Calibri"/>
                <a:cs typeface="TTE145F9B8t00"/>
              </a:rPr>
              <a:t>1923 eesti </a:t>
            </a:r>
            <a:r>
              <a:rPr lang="fi-FI" dirty="0" err="1" smtClean="0">
                <a:ea typeface="Calibri"/>
                <a:cs typeface="TTE145F9B8t00"/>
              </a:rPr>
              <a:t>keele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lektoraat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Helsingi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ülikoolis</a:t>
            </a:r>
            <a:r>
              <a:rPr lang="fi-FI" dirty="0">
                <a:ea typeface="Calibri"/>
                <a:cs typeface="TTE145F9B8t00"/>
              </a:rPr>
              <a:t>, </a:t>
            </a:r>
            <a:r>
              <a:rPr lang="fi-FI" dirty="0" err="1" smtClean="0">
                <a:ea typeface="Calibri"/>
                <a:cs typeface="TTE145F9B8t00"/>
              </a:rPr>
              <a:t>Villem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Grünthal</a:t>
            </a:r>
            <a:r>
              <a:rPr lang="et-EE" dirty="0" smtClean="0">
                <a:ea typeface="Calibri"/>
                <a:cs typeface="TTE145F9B8t00"/>
              </a:rPr>
              <a:t> (</a:t>
            </a:r>
            <a:r>
              <a:rPr lang="fi-FI" dirty="0" err="1" smtClean="0">
                <a:ea typeface="Calibri"/>
                <a:cs typeface="TTE145F9B8t00"/>
              </a:rPr>
              <a:t>Ridala</a:t>
            </a:r>
            <a:r>
              <a:rPr lang="et-EE" dirty="0" smtClean="0">
                <a:ea typeface="Calibri"/>
                <a:cs typeface="TTE145F9B8t00"/>
              </a:rPr>
              <a:t>)</a:t>
            </a:r>
            <a:r>
              <a:rPr lang="fi-FI" dirty="0" smtClean="0">
                <a:ea typeface="Calibri"/>
                <a:cs typeface="TTE145F9B8t00"/>
              </a:rPr>
              <a:t>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fi-FI" dirty="0" smtClean="0">
              <a:ea typeface="Calibri"/>
              <a:cs typeface="TTE145F9B8t0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i-FI" dirty="0" smtClean="0">
                <a:ea typeface="Calibri"/>
                <a:cs typeface="TTE145F9B8t00"/>
              </a:rPr>
              <a:t>1935 Pariisi </a:t>
            </a:r>
            <a:r>
              <a:rPr lang="fi-FI" dirty="0">
                <a:ea typeface="Calibri"/>
                <a:cs typeface="TTE145F9B8t00"/>
              </a:rPr>
              <a:t>Ida </a:t>
            </a:r>
            <a:r>
              <a:rPr lang="fi-FI" dirty="0" err="1">
                <a:ea typeface="Calibri"/>
                <a:cs typeface="TTE145F9B8t00"/>
              </a:rPr>
              <a:t>keelte</a:t>
            </a:r>
            <a:r>
              <a:rPr lang="fi-FI" dirty="0">
                <a:ea typeface="Calibri"/>
                <a:cs typeface="TTE145F9B8t00"/>
              </a:rPr>
              <a:t> ja </a:t>
            </a:r>
            <a:r>
              <a:rPr lang="fi-FI" dirty="0" err="1">
                <a:ea typeface="Calibri"/>
                <a:cs typeface="TTE145F9B8t00"/>
              </a:rPr>
              <a:t>kultuuride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instituut</a:t>
            </a:r>
            <a:r>
              <a:rPr lang="fi-FI" dirty="0" smtClean="0">
                <a:ea typeface="Calibri"/>
                <a:cs typeface="TTE145F9B8t00"/>
              </a:rPr>
              <a:t> (INALCO); 1938-1946 </a:t>
            </a:r>
            <a:r>
              <a:rPr lang="fi-FI" dirty="0" err="1" smtClean="0">
                <a:ea typeface="Calibri"/>
                <a:cs typeface="TTE145F9B8t00"/>
              </a:rPr>
              <a:t>lektoriks</a:t>
            </a:r>
            <a:r>
              <a:rPr lang="fi-FI" dirty="0" smtClean="0">
                <a:ea typeface="Calibri"/>
                <a:cs typeface="TTE145F9B8t00"/>
              </a:rPr>
              <a:t> Aleksander </a:t>
            </a:r>
            <a:r>
              <a:rPr lang="fi-FI" dirty="0" err="1">
                <a:ea typeface="Calibri"/>
                <a:cs typeface="TTE145F9B8t00"/>
              </a:rPr>
              <a:t>Aspel</a:t>
            </a:r>
            <a:r>
              <a:rPr lang="fi-FI" dirty="0">
                <a:ea typeface="Calibri"/>
                <a:cs typeface="TTE145F9B8t00"/>
              </a:rPr>
              <a:t>. </a:t>
            </a:r>
            <a:endParaRPr lang="fi-FI" dirty="0" smtClean="0">
              <a:ea typeface="Calibri"/>
              <a:cs typeface="TTE145F9B8t0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fi-FI" dirty="0" smtClean="0">
              <a:ea typeface="Calibri"/>
              <a:cs typeface="TTE145F9B8t0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i-FI" dirty="0" smtClean="0">
                <a:ea typeface="Calibri"/>
                <a:cs typeface="TTE145F9B8t00"/>
              </a:rPr>
              <a:t>1938 </a:t>
            </a:r>
            <a:r>
              <a:rPr lang="fi-FI" dirty="0" err="1">
                <a:ea typeface="Calibri"/>
                <a:cs typeface="TTE145F9B8t00"/>
              </a:rPr>
              <a:t>Budapesti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ülikool</a:t>
            </a:r>
            <a:r>
              <a:rPr lang="fi-FI" dirty="0" smtClean="0">
                <a:ea typeface="Calibri"/>
                <a:cs typeface="TTE145F9B8t00"/>
              </a:rPr>
              <a:t> - Felix Oinas ja </a:t>
            </a:r>
            <a:r>
              <a:rPr lang="fi-FI" dirty="0" err="1" smtClean="0">
                <a:ea typeface="Calibri"/>
                <a:cs typeface="TTE145F9B8t00"/>
              </a:rPr>
              <a:t>järjepidev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dirty="0">
                <a:ea typeface="Calibri"/>
                <a:cs typeface="TTE145F9B8t00"/>
              </a:rPr>
              <a:t>eesti </a:t>
            </a:r>
            <a:r>
              <a:rPr lang="fi-FI" dirty="0" err="1">
                <a:ea typeface="Calibri"/>
                <a:cs typeface="TTE145F9B8t00"/>
              </a:rPr>
              <a:t>keele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õpetus</a:t>
            </a:r>
            <a:r>
              <a:rPr lang="fi-FI" dirty="0" smtClean="0">
                <a:ea typeface="Calibri"/>
                <a:cs typeface="TTE145F9B8t00"/>
              </a:rPr>
              <a:t>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813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fi-FI" sz="2800" b="1" dirty="0">
                <a:solidFill>
                  <a:prstClr val="black"/>
                </a:solidFill>
              </a:rPr>
              <a:t>Eesti </a:t>
            </a:r>
            <a:r>
              <a:rPr lang="fi-FI" sz="2800" b="1" dirty="0" err="1">
                <a:solidFill>
                  <a:prstClr val="black"/>
                </a:solidFill>
              </a:rPr>
              <a:t>keele</a:t>
            </a:r>
            <a:r>
              <a:rPr lang="fi-FI" sz="2800" b="1" dirty="0">
                <a:solidFill>
                  <a:prstClr val="black"/>
                </a:solidFill>
              </a:rPr>
              <a:t> ja </a:t>
            </a:r>
            <a:r>
              <a:rPr lang="fi-FI" sz="2800" b="1" dirty="0" err="1">
                <a:solidFill>
                  <a:prstClr val="black"/>
                </a:solidFill>
              </a:rPr>
              <a:t>kultuuri</a:t>
            </a:r>
            <a:r>
              <a:rPr lang="fi-FI" sz="2800" b="1" dirty="0">
                <a:solidFill>
                  <a:prstClr val="black"/>
                </a:solidFill>
              </a:rPr>
              <a:t> </a:t>
            </a:r>
            <a:r>
              <a:rPr lang="fi-FI" sz="2800" b="1" dirty="0" smtClean="0">
                <a:solidFill>
                  <a:prstClr val="black"/>
                </a:solidFill>
              </a:rPr>
              <a:t/>
            </a:r>
            <a:br>
              <a:rPr lang="fi-FI" sz="2800" b="1" dirty="0" smtClean="0">
                <a:solidFill>
                  <a:prstClr val="black"/>
                </a:solidFill>
              </a:rPr>
            </a:br>
            <a:r>
              <a:rPr lang="fi-FI" sz="2800" b="1" dirty="0" err="1" smtClean="0">
                <a:solidFill>
                  <a:prstClr val="black"/>
                </a:solidFill>
              </a:rPr>
              <a:t>akadeemilise</a:t>
            </a:r>
            <a:r>
              <a:rPr lang="fi-FI" sz="2800" b="1" dirty="0" smtClean="0">
                <a:solidFill>
                  <a:prstClr val="black"/>
                </a:solidFill>
              </a:rPr>
              <a:t> </a:t>
            </a:r>
            <a:r>
              <a:rPr lang="fi-FI" sz="2800" b="1" dirty="0" err="1" smtClean="0">
                <a:solidFill>
                  <a:prstClr val="black"/>
                </a:solidFill>
              </a:rPr>
              <a:t>välisõppe</a:t>
            </a:r>
            <a:r>
              <a:rPr lang="fi-FI" sz="2800" b="1" dirty="0" smtClean="0">
                <a:solidFill>
                  <a:prstClr val="black"/>
                </a:solidFill>
              </a:rPr>
              <a:t> </a:t>
            </a:r>
            <a:r>
              <a:rPr lang="fi-FI" sz="2800" b="1" dirty="0" err="1" smtClean="0">
                <a:solidFill>
                  <a:prstClr val="black"/>
                </a:solidFill>
              </a:rPr>
              <a:t>ajaloost</a:t>
            </a:r>
            <a:r>
              <a:rPr lang="fi-FI" sz="2800" b="1" dirty="0" smtClean="0">
                <a:solidFill>
                  <a:prstClr val="black"/>
                </a:solidFill>
              </a:rPr>
              <a:t> (2)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20. </a:t>
            </a:r>
            <a:r>
              <a:rPr lang="fi-FI" dirty="0" err="1"/>
              <a:t>saj</a:t>
            </a:r>
            <a:r>
              <a:rPr lang="fi-FI" dirty="0"/>
              <a:t> II </a:t>
            </a:r>
            <a:r>
              <a:rPr lang="fi-FI" dirty="0" err="1"/>
              <a:t>pool</a:t>
            </a:r>
            <a:r>
              <a:rPr lang="fi-FI" dirty="0"/>
              <a:t>: </a:t>
            </a:r>
            <a:r>
              <a:rPr lang="fi-FI" dirty="0" err="1"/>
              <a:t>Eestist</a:t>
            </a:r>
            <a:r>
              <a:rPr lang="fi-FI" dirty="0"/>
              <a:t> </a:t>
            </a:r>
            <a:r>
              <a:rPr lang="fi-FI" dirty="0" err="1"/>
              <a:t>lähetatud</a:t>
            </a:r>
            <a:r>
              <a:rPr lang="fi-FI" dirty="0"/>
              <a:t> </a:t>
            </a:r>
            <a:r>
              <a:rPr lang="fi-FI" dirty="0" err="1"/>
              <a:t>lektorid</a:t>
            </a:r>
            <a:r>
              <a:rPr lang="fi-FI" dirty="0"/>
              <a:t> </a:t>
            </a:r>
            <a:r>
              <a:rPr lang="fi-FI" dirty="0" err="1"/>
              <a:t>Soomes</a:t>
            </a:r>
            <a:r>
              <a:rPr lang="fi-FI" dirty="0"/>
              <a:t>, </a:t>
            </a:r>
            <a:r>
              <a:rPr lang="fi-FI" dirty="0" err="1"/>
              <a:t>lühiajaliselt</a:t>
            </a:r>
            <a:r>
              <a:rPr lang="fi-FI" dirty="0"/>
              <a:t> </a:t>
            </a:r>
            <a:r>
              <a:rPr lang="fi-FI" dirty="0" err="1"/>
              <a:t>Lääne-Saksamaal</a:t>
            </a:r>
            <a:r>
              <a:rPr lang="fi-FI" dirty="0"/>
              <a:t>, </a:t>
            </a:r>
            <a:r>
              <a:rPr lang="fi-FI" dirty="0" err="1"/>
              <a:t>mujal</a:t>
            </a:r>
            <a:r>
              <a:rPr lang="fi-FI" dirty="0"/>
              <a:t> </a:t>
            </a:r>
            <a:r>
              <a:rPr lang="fi-FI" dirty="0" err="1"/>
              <a:t>lektoriteks</a:t>
            </a:r>
            <a:r>
              <a:rPr lang="fi-FI" dirty="0"/>
              <a:t> väliseesti </a:t>
            </a:r>
            <a:r>
              <a:rPr lang="fi-FI" dirty="0" err="1"/>
              <a:t>teadlased</a:t>
            </a:r>
            <a:r>
              <a:rPr lang="fi-FI" dirty="0"/>
              <a:t> </a:t>
            </a:r>
            <a:r>
              <a:rPr lang="fi-FI" dirty="0" err="1"/>
              <a:t>või</a:t>
            </a:r>
            <a:r>
              <a:rPr lang="fi-FI" dirty="0"/>
              <a:t> </a:t>
            </a:r>
            <a:r>
              <a:rPr lang="fi-FI" dirty="0" err="1"/>
              <a:t>estofiilid</a:t>
            </a:r>
            <a:r>
              <a:rPr lang="fi-FI" dirty="0"/>
              <a:t>. </a:t>
            </a:r>
            <a:endParaRPr lang="fi-FI" dirty="0" smtClean="0"/>
          </a:p>
          <a:p>
            <a:endParaRPr lang="fi-FI" dirty="0"/>
          </a:p>
          <a:p>
            <a:r>
              <a:rPr lang="fi-FI" dirty="0" err="1"/>
              <a:t>Pärast</a:t>
            </a:r>
            <a:r>
              <a:rPr lang="fi-FI" dirty="0"/>
              <a:t> Eesti </a:t>
            </a:r>
            <a:r>
              <a:rPr lang="fi-FI" dirty="0" err="1" smtClean="0"/>
              <a:t>taasiseseisvumist</a:t>
            </a:r>
            <a:r>
              <a:rPr lang="et-EE" dirty="0" smtClean="0"/>
              <a:t>:</a:t>
            </a:r>
            <a:r>
              <a:rPr lang="fi-FI" dirty="0" smtClean="0"/>
              <a:t> </a:t>
            </a:r>
            <a:endParaRPr lang="et-EE" dirty="0" smtClean="0"/>
          </a:p>
          <a:p>
            <a:pPr marL="0" indent="0">
              <a:buNone/>
            </a:pPr>
            <a:r>
              <a:rPr lang="fi-FI" dirty="0" err="1" smtClean="0"/>
              <a:t>lektorid</a:t>
            </a:r>
            <a:r>
              <a:rPr lang="fi-FI" dirty="0" smtClean="0"/>
              <a:t> </a:t>
            </a:r>
            <a:r>
              <a:rPr lang="fi-FI" dirty="0" err="1"/>
              <a:t>valiti</a:t>
            </a:r>
            <a:r>
              <a:rPr lang="fi-FI" dirty="0"/>
              <a:t> ja </a:t>
            </a:r>
            <a:r>
              <a:rPr lang="fi-FI" dirty="0" err="1"/>
              <a:t>lähetati</a:t>
            </a:r>
            <a:r>
              <a:rPr lang="fi-FI" dirty="0"/>
              <a:t> </a:t>
            </a:r>
            <a:r>
              <a:rPr lang="fi-FI" dirty="0" err="1"/>
              <a:t>ülikoolidevaheliste</a:t>
            </a:r>
            <a:r>
              <a:rPr lang="fi-FI" dirty="0"/>
              <a:t> </a:t>
            </a:r>
            <a:r>
              <a:rPr lang="fi-FI" dirty="0" err="1"/>
              <a:t>lepingute</a:t>
            </a:r>
            <a:r>
              <a:rPr lang="fi-FI" dirty="0"/>
              <a:t> </a:t>
            </a:r>
            <a:r>
              <a:rPr lang="fi-FI" dirty="0" err="1"/>
              <a:t>alusel</a:t>
            </a:r>
            <a:r>
              <a:rPr lang="fi-FI" dirty="0"/>
              <a:t> </a:t>
            </a:r>
            <a:r>
              <a:rPr lang="fi-FI" dirty="0" smtClean="0"/>
              <a:t>– </a:t>
            </a:r>
            <a:endParaRPr lang="et-EE" dirty="0" smtClean="0"/>
          </a:p>
          <a:p>
            <a:pPr marL="0" indent="0">
              <a:buNone/>
            </a:pPr>
            <a:r>
              <a:rPr lang="fi-FI" b="1" dirty="0" err="1" smtClean="0"/>
              <a:t>Eestil</a:t>
            </a:r>
            <a:r>
              <a:rPr lang="fi-FI" b="1" dirty="0" smtClean="0"/>
              <a:t> </a:t>
            </a:r>
            <a:r>
              <a:rPr lang="fi-FI" b="1" dirty="0"/>
              <a:t>puudus </a:t>
            </a:r>
            <a:r>
              <a:rPr lang="fi-FI" b="1" dirty="0" err="1"/>
              <a:t>riiklik</a:t>
            </a:r>
            <a:r>
              <a:rPr lang="fi-FI" b="1" dirty="0"/>
              <a:t> </a:t>
            </a:r>
            <a:r>
              <a:rPr lang="fi-FI" b="1" dirty="0" err="1"/>
              <a:t>toetus</a:t>
            </a:r>
            <a:r>
              <a:rPr lang="fi-FI" b="1" dirty="0"/>
              <a:t> oma </a:t>
            </a:r>
            <a:r>
              <a:rPr lang="fi-FI" b="1" dirty="0" err="1"/>
              <a:t>keele</a:t>
            </a:r>
            <a:r>
              <a:rPr lang="fi-FI" b="1" dirty="0"/>
              <a:t> ja </a:t>
            </a:r>
            <a:r>
              <a:rPr lang="fi-FI" b="1" dirty="0" err="1"/>
              <a:t>kultuuri</a:t>
            </a:r>
            <a:r>
              <a:rPr lang="fi-FI" b="1" dirty="0"/>
              <a:t> </a:t>
            </a:r>
            <a:r>
              <a:rPr lang="fi-FI" b="1" dirty="0" err="1"/>
              <a:t>õpetamiseks</a:t>
            </a:r>
            <a:r>
              <a:rPr lang="fi-FI" b="1" dirty="0"/>
              <a:t> </a:t>
            </a:r>
            <a:r>
              <a:rPr lang="fi-FI" b="1" dirty="0" err="1"/>
              <a:t>teises</a:t>
            </a:r>
            <a:r>
              <a:rPr lang="fi-FI" b="1" dirty="0"/>
              <a:t> </a:t>
            </a:r>
            <a:r>
              <a:rPr lang="fi-FI" b="1" dirty="0" err="1"/>
              <a:t>riigis</a:t>
            </a:r>
            <a:r>
              <a:rPr lang="fi-FI" b="1" dirty="0"/>
              <a:t>. </a:t>
            </a:r>
          </a:p>
          <a:p>
            <a:endParaRPr lang="fi-FI" dirty="0"/>
          </a:p>
          <a:p>
            <a:r>
              <a:rPr lang="fi-FI" dirty="0"/>
              <a:t>2001 eesti </a:t>
            </a:r>
            <a:r>
              <a:rPr lang="fi-FI" dirty="0" err="1"/>
              <a:t>keele</a:t>
            </a:r>
            <a:r>
              <a:rPr lang="fi-FI" dirty="0"/>
              <a:t> ja </a:t>
            </a:r>
            <a:r>
              <a:rPr lang="fi-FI" dirty="0" err="1"/>
              <a:t>kultuuri</a:t>
            </a:r>
            <a:r>
              <a:rPr lang="fi-FI" dirty="0"/>
              <a:t> </a:t>
            </a:r>
            <a:r>
              <a:rPr lang="fi-FI" dirty="0" err="1"/>
              <a:t>akadeemilise</a:t>
            </a:r>
            <a:r>
              <a:rPr lang="fi-FI" dirty="0"/>
              <a:t> </a:t>
            </a:r>
            <a:r>
              <a:rPr lang="fi-FI" dirty="0" err="1"/>
              <a:t>välisõppe</a:t>
            </a:r>
            <a:r>
              <a:rPr lang="fi-FI" dirty="0"/>
              <a:t> </a:t>
            </a:r>
            <a:r>
              <a:rPr lang="fi-FI" dirty="0" err="1" smtClean="0"/>
              <a:t>nõukogu</a:t>
            </a:r>
            <a:r>
              <a:rPr lang="et-EE" dirty="0"/>
              <a:t> </a:t>
            </a:r>
            <a:r>
              <a:rPr lang="et-EE" dirty="0" smtClean="0"/>
              <a:t>(VÕN).</a:t>
            </a:r>
            <a:endParaRPr lang="fi-FI" dirty="0" smtClean="0"/>
          </a:p>
          <a:p>
            <a:endParaRPr lang="fi-FI" dirty="0"/>
          </a:p>
          <a:p>
            <a:r>
              <a:rPr lang="fi-FI" dirty="0"/>
              <a:t>Eesti </a:t>
            </a:r>
            <a:r>
              <a:rPr lang="fi-FI" dirty="0" err="1"/>
              <a:t>keele</a:t>
            </a:r>
            <a:r>
              <a:rPr lang="fi-FI" dirty="0"/>
              <a:t> ja </a:t>
            </a:r>
            <a:r>
              <a:rPr lang="fi-FI" dirty="0" err="1"/>
              <a:t>kultuuri</a:t>
            </a:r>
            <a:r>
              <a:rPr lang="fi-FI" dirty="0"/>
              <a:t> </a:t>
            </a:r>
            <a:r>
              <a:rPr lang="fi-FI" dirty="0" err="1"/>
              <a:t>akadeemilise</a:t>
            </a:r>
            <a:r>
              <a:rPr lang="fi-FI" dirty="0"/>
              <a:t> </a:t>
            </a:r>
            <a:r>
              <a:rPr lang="fi-FI" dirty="0" err="1"/>
              <a:t>välisõppe</a:t>
            </a:r>
            <a:r>
              <a:rPr lang="fi-FI" dirty="0"/>
              <a:t> </a:t>
            </a:r>
            <a:r>
              <a:rPr lang="fi-FI" dirty="0" err="1"/>
              <a:t>riiklik</a:t>
            </a:r>
            <a:r>
              <a:rPr lang="fi-FI" dirty="0"/>
              <a:t> </a:t>
            </a:r>
            <a:r>
              <a:rPr lang="fi-FI" dirty="0" err="1"/>
              <a:t>programm</a:t>
            </a:r>
            <a:r>
              <a:rPr lang="fi-FI" dirty="0"/>
              <a:t> 2005–2010, </a:t>
            </a:r>
            <a:r>
              <a:rPr lang="fi-FI" dirty="0" smtClean="0"/>
              <a:t>2011-2017</a:t>
            </a:r>
            <a:r>
              <a:rPr lang="et-EE" dirty="0" smtClean="0"/>
              <a:t>.</a:t>
            </a:r>
          </a:p>
          <a:p>
            <a:r>
              <a:rPr lang="fi-FI" dirty="0">
                <a:hlinkClick r:id="rId2"/>
              </a:rPr>
              <a:t>http://ekkm.estinst.ee/site_media/uploads/programm/EKKAV_programm_2011-2017.pdf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207381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fi-FI" sz="28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Eestist</a:t>
            </a:r>
            <a:r>
              <a:rPr lang="fi-FI" sz="28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fi-FI" sz="2800" b="1" dirty="0" err="1">
                <a:solidFill>
                  <a:prstClr val="black"/>
                </a:solidFill>
                <a:ea typeface="Calibri"/>
                <a:cs typeface="Times New Roman"/>
              </a:rPr>
              <a:t>lähetatud</a:t>
            </a:r>
            <a:r>
              <a:rPr lang="fi-FI" sz="28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fi-FI" sz="28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lektorid</a:t>
            </a:r>
            <a:r>
              <a:rPr lang="fi-FI" sz="2800" b="1" dirty="0" smtClean="0">
                <a:solidFill>
                  <a:prstClr val="black"/>
                </a:solidFill>
                <a:ea typeface="Calibri"/>
                <a:cs typeface="Times New Roman"/>
              </a:rPr>
              <a:t> (</a:t>
            </a:r>
            <a:r>
              <a:rPr lang="fi-FI" sz="28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kronoloogiliselt</a:t>
            </a:r>
            <a:r>
              <a:rPr lang="fi-FI" sz="2800" b="1" dirty="0" smtClean="0">
                <a:solidFill>
                  <a:prstClr val="black"/>
                </a:solidFill>
                <a:ea typeface="Calibri"/>
                <a:cs typeface="Times New Roman"/>
              </a:rPr>
              <a:t>):</a:t>
            </a:r>
            <a:r>
              <a:rPr lang="en-US" sz="2800" b="1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en-US" sz="2800" b="1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fi-FI" dirty="0" smtClean="0">
                <a:ea typeface="Calibri"/>
                <a:cs typeface="Times New Roman"/>
              </a:rPr>
              <a:t>2002: </a:t>
            </a:r>
            <a:r>
              <a:rPr lang="et-EE" dirty="0" smtClean="0">
                <a:ea typeface="Calibri"/>
                <a:cs typeface="Times New Roman"/>
              </a:rPr>
              <a:t>Vilniuse </a:t>
            </a:r>
            <a:r>
              <a:rPr lang="fi-FI" dirty="0" smtClean="0">
                <a:ea typeface="Calibri"/>
                <a:cs typeface="Times New Roman"/>
              </a:rPr>
              <a:t>ü</a:t>
            </a:r>
            <a:r>
              <a:rPr lang="et-EE" dirty="0" err="1" smtClean="0">
                <a:ea typeface="Calibri"/>
                <a:cs typeface="Times New Roman"/>
              </a:rPr>
              <a:t>likool</a:t>
            </a:r>
            <a:r>
              <a:rPr lang="fi-FI" dirty="0" smtClean="0">
                <a:ea typeface="Calibri"/>
                <a:cs typeface="Times New Roman"/>
              </a:rPr>
              <a:t> (</a:t>
            </a:r>
            <a:r>
              <a:rPr lang="fi-FI" dirty="0" err="1" smtClean="0">
                <a:ea typeface="Calibri"/>
                <a:cs typeface="Times New Roman"/>
              </a:rPr>
              <a:t>Leedu</a:t>
            </a:r>
            <a:r>
              <a:rPr lang="fi-FI" dirty="0" smtClean="0">
                <a:ea typeface="Calibri"/>
                <a:cs typeface="Times New Roman"/>
              </a:rPr>
              <a:t>)</a:t>
            </a:r>
            <a:r>
              <a:rPr lang="et-EE" dirty="0" smtClean="0">
                <a:ea typeface="Calibri"/>
                <a:cs typeface="Times New Roman"/>
              </a:rPr>
              <a:t> </a:t>
            </a:r>
            <a:r>
              <a:rPr lang="et-EE" dirty="0">
                <a:ea typeface="Calibri"/>
                <a:cs typeface="Times New Roman"/>
              </a:rPr>
              <a:t>ja </a:t>
            </a:r>
            <a:r>
              <a:rPr lang="et-EE" dirty="0" smtClean="0">
                <a:ea typeface="Calibri"/>
                <a:cs typeface="Times New Roman"/>
              </a:rPr>
              <a:t>Peterburi </a:t>
            </a:r>
            <a:r>
              <a:rPr lang="fi-FI" dirty="0" smtClean="0">
                <a:ea typeface="Calibri"/>
                <a:cs typeface="Times New Roman"/>
              </a:rPr>
              <a:t>r</a:t>
            </a:r>
            <a:r>
              <a:rPr lang="et-EE" dirty="0" err="1" smtClean="0">
                <a:ea typeface="Calibri"/>
                <a:cs typeface="Times New Roman"/>
              </a:rPr>
              <a:t>iiklik</a:t>
            </a:r>
            <a:r>
              <a:rPr lang="et-EE" dirty="0" smtClean="0">
                <a:ea typeface="Calibri"/>
                <a:cs typeface="Times New Roman"/>
              </a:rPr>
              <a:t> </a:t>
            </a:r>
            <a:r>
              <a:rPr lang="fi-FI" dirty="0">
                <a:ea typeface="Calibri"/>
                <a:cs typeface="Times New Roman"/>
              </a:rPr>
              <a:t>ü</a:t>
            </a:r>
            <a:r>
              <a:rPr lang="et-EE" dirty="0" err="1" smtClean="0">
                <a:ea typeface="Calibri"/>
                <a:cs typeface="Times New Roman"/>
              </a:rPr>
              <a:t>likool</a:t>
            </a:r>
            <a:r>
              <a:rPr lang="fi-FI" dirty="0" smtClean="0">
                <a:ea typeface="Calibri"/>
                <a:cs typeface="Times New Roman"/>
              </a:rPr>
              <a:t> (Venemaa)</a:t>
            </a:r>
            <a:r>
              <a:rPr lang="et-EE" dirty="0" smtClean="0">
                <a:ea typeface="Calibri"/>
                <a:cs typeface="Times New Roman"/>
              </a:rPr>
              <a:t>; </a:t>
            </a:r>
            <a:endParaRPr lang="en-US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fi-FI" dirty="0" smtClean="0">
                <a:ea typeface="Calibri"/>
                <a:cs typeface="Times New Roman"/>
              </a:rPr>
              <a:t>2003: </a:t>
            </a:r>
            <a:r>
              <a:rPr lang="et-EE" dirty="0" smtClean="0">
                <a:ea typeface="Calibri"/>
                <a:cs typeface="Times New Roman"/>
              </a:rPr>
              <a:t>Ida </a:t>
            </a:r>
            <a:r>
              <a:rPr lang="fi-FI" dirty="0">
                <a:ea typeface="Calibri"/>
                <a:cs typeface="Times New Roman"/>
              </a:rPr>
              <a:t>k</a:t>
            </a:r>
            <a:r>
              <a:rPr lang="et-EE" dirty="0" err="1" smtClean="0">
                <a:ea typeface="Calibri"/>
                <a:cs typeface="Times New Roman"/>
              </a:rPr>
              <a:t>eelte</a:t>
            </a:r>
            <a:r>
              <a:rPr lang="et-EE" dirty="0" smtClean="0">
                <a:ea typeface="Calibri"/>
                <a:cs typeface="Times New Roman"/>
              </a:rPr>
              <a:t> </a:t>
            </a:r>
            <a:r>
              <a:rPr lang="et-EE" dirty="0">
                <a:ea typeface="Calibri"/>
                <a:cs typeface="Times New Roman"/>
              </a:rPr>
              <a:t>ja </a:t>
            </a:r>
            <a:r>
              <a:rPr lang="fi-FI" dirty="0" smtClean="0">
                <a:ea typeface="Calibri"/>
                <a:cs typeface="Times New Roman"/>
              </a:rPr>
              <a:t>k</a:t>
            </a:r>
            <a:r>
              <a:rPr lang="et-EE" dirty="0" err="1" smtClean="0">
                <a:ea typeface="Calibri"/>
                <a:cs typeface="Times New Roman"/>
              </a:rPr>
              <a:t>ultuuride</a:t>
            </a:r>
            <a:r>
              <a:rPr lang="et-EE" dirty="0" smtClean="0">
                <a:ea typeface="Calibri"/>
                <a:cs typeface="Times New Roman"/>
              </a:rPr>
              <a:t> </a:t>
            </a:r>
            <a:r>
              <a:rPr lang="fi-FI" dirty="0" err="1">
                <a:ea typeface="Calibri"/>
                <a:cs typeface="Times New Roman"/>
              </a:rPr>
              <a:t>i</a:t>
            </a:r>
            <a:r>
              <a:rPr lang="et-EE" dirty="0" err="1" smtClean="0">
                <a:ea typeface="Calibri"/>
                <a:cs typeface="Times New Roman"/>
              </a:rPr>
              <a:t>nstituu</a:t>
            </a:r>
            <a:r>
              <a:rPr lang="fi-FI" dirty="0" smtClean="0">
                <a:ea typeface="Calibri"/>
                <a:cs typeface="Times New Roman"/>
              </a:rPr>
              <a:t>t</a:t>
            </a:r>
            <a:r>
              <a:rPr lang="et-EE" dirty="0" smtClean="0">
                <a:ea typeface="Calibri"/>
                <a:cs typeface="Times New Roman"/>
              </a:rPr>
              <a:t> </a:t>
            </a:r>
            <a:r>
              <a:rPr lang="et-EE" dirty="0">
                <a:ea typeface="Calibri"/>
                <a:cs typeface="Times New Roman"/>
              </a:rPr>
              <a:t>(INALCO) </a:t>
            </a:r>
            <a:r>
              <a:rPr lang="et-EE" dirty="0" smtClean="0">
                <a:ea typeface="Calibri"/>
                <a:cs typeface="Times New Roman"/>
              </a:rPr>
              <a:t>(</a:t>
            </a:r>
            <a:r>
              <a:rPr lang="fi-FI" dirty="0" err="1" smtClean="0">
                <a:ea typeface="Calibri"/>
                <a:cs typeface="Times New Roman"/>
              </a:rPr>
              <a:t>Pariis</a:t>
            </a:r>
            <a:r>
              <a:rPr lang="fi-FI" dirty="0" smtClean="0">
                <a:ea typeface="Calibri"/>
                <a:cs typeface="Times New Roman"/>
              </a:rPr>
              <a:t>, </a:t>
            </a:r>
            <a:r>
              <a:rPr lang="fi-FI" dirty="0" err="1" smtClean="0">
                <a:ea typeface="Calibri"/>
                <a:cs typeface="Times New Roman"/>
              </a:rPr>
              <a:t>Prantsusmaa</a:t>
            </a:r>
            <a:r>
              <a:rPr lang="et-EE" dirty="0" smtClean="0">
                <a:ea typeface="Calibri"/>
                <a:cs typeface="Times New Roman"/>
              </a:rPr>
              <a:t>); </a:t>
            </a:r>
            <a:endParaRPr lang="en-US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fi-FI" dirty="0" smtClean="0">
                <a:ea typeface="Calibri"/>
                <a:cs typeface="Times New Roman"/>
              </a:rPr>
              <a:t>2005: </a:t>
            </a:r>
            <a:r>
              <a:rPr lang="et-EE" dirty="0" err="1" smtClean="0">
                <a:ea typeface="Calibri"/>
                <a:cs typeface="Times New Roman"/>
              </a:rPr>
              <a:t>Göttingeni</a:t>
            </a:r>
            <a:r>
              <a:rPr lang="et-EE" dirty="0" smtClean="0">
                <a:ea typeface="Calibri"/>
                <a:cs typeface="Times New Roman"/>
              </a:rPr>
              <a:t> </a:t>
            </a:r>
            <a:r>
              <a:rPr lang="et-EE" dirty="0">
                <a:ea typeface="Calibri"/>
                <a:cs typeface="Times New Roman"/>
              </a:rPr>
              <a:t>Georg Augusti </a:t>
            </a:r>
            <a:r>
              <a:rPr lang="fi-FI" dirty="0">
                <a:ea typeface="Calibri"/>
                <a:cs typeface="Times New Roman"/>
              </a:rPr>
              <a:t>ü</a:t>
            </a:r>
            <a:r>
              <a:rPr lang="et-EE" dirty="0" err="1" smtClean="0">
                <a:ea typeface="Calibri"/>
                <a:cs typeface="Times New Roman"/>
              </a:rPr>
              <a:t>likool</a:t>
            </a:r>
            <a:r>
              <a:rPr lang="et-EE" dirty="0" smtClean="0">
                <a:ea typeface="Calibri"/>
                <a:cs typeface="Times New Roman"/>
              </a:rPr>
              <a:t> (</a:t>
            </a:r>
            <a:r>
              <a:rPr lang="fi-FI" dirty="0" smtClean="0">
                <a:ea typeface="Calibri"/>
                <a:cs typeface="Times New Roman"/>
              </a:rPr>
              <a:t>Saksamaa</a:t>
            </a:r>
            <a:r>
              <a:rPr lang="et-EE" dirty="0" smtClean="0">
                <a:ea typeface="Calibri"/>
                <a:cs typeface="Times New Roman"/>
              </a:rPr>
              <a:t>); </a:t>
            </a:r>
            <a:endParaRPr lang="en-US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fi-FI" i="1" dirty="0" smtClean="0">
                <a:ea typeface="Calibri"/>
                <a:cs typeface="Times New Roman"/>
              </a:rPr>
              <a:t>2006: </a:t>
            </a:r>
            <a:r>
              <a:rPr lang="et-EE" i="1" dirty="0" smtClean="0">
                <a:ea typeface="Calibri"/>
                <a:cs typeface="Times New Roman"/>
              </a:rPr>
              <a:t>Glasgow</a:t>
            </a:r>
            <a:r>
              <a:rPr lang="et-EE" i="1" dirty="0">
                <a:ea typeface="Calibri"/>
                <a:cs typeface="Times New Roman"/>
              </a:rPr>
              <a:t>’ </a:t>
            </a:r>
            <a:r>
              <a:rPr lang="fi-FI" i="1" dirty="0">
                <a:ea typeface="Calibri"/>
                <a:cs typeface="Times New Roman"/>
              </a:rPr>
              <a:t>ü</a:t>
            </a:r>
            <a:r>
              <a:rPr lang="et-EE" i="1" dirty="0" err="1" smtClean="0">
                <a:ea typeface="Calibri"/>
                <a:cs typeface="Times New Roman"/>
              </a:rPr>
              <a:t>likool</a:t>
            </a:r>
            <a:r>
              <a:rPr lang="et-EE" i="1" dirty="0" smtClean="0">
                <a:ea typeface="Calibri"/>
                <a:cs typeface="Times New Roman"/>
              </a:rPr>
              <a:t> (</a:t>
            </a:r>
            <a:r>
              <a:rPr lang="fi-FI" i="1" dirty="0" err="1" smtClean="0">
                <a:ea typeface="Calibri"/>
                <a:cs typeface="Times New Roman"/>
              </a:rPr>
              <a:t>Suurbritannia</a:t>
            </a:r>
            <a:r>
              <a:rPr lang="et-EE" i="1" dirty="0" smtClean="0">
                <a:ea typeface="Calibri"/>
                <a:cs typeface="Times New Roman"/>
              </a:rPr>
              <a:t>);</a:t>
            </a:r>
            <a:r>
              <a:rPr lang="fi-FI" dirty="0" smtClean="0">
                <a:ea typeface="Calibri"/>
                <a:cs typeface="Times New Roman"/>
              </a:rPr>
              <a:t> </a:t>
            </a:r>
            <a:r>
              <a:rPr lang="fi-FI" dirty="0" err="1" smtClean="0">
                <a:ea typeface="Calibri"/>
                <a:cs typeface="Times New Roman"/>
              </a:rPr>
              <a:t>Hetkel</a:t>
            </a:r>
            <a:r>
              <a:rPr lang="fi-FI" dirty="0" smtClean="0">
                <a:ea typeface="Calibri"/>
                <a:cs typeface="Times New Roman"/>
              </a:rPr>
              <a:t> </a:t>
            </a:r>
            <a:r>
              <a:rPr lang="fi-FI" dirty="0" err="1" smtClean="0">
                <a:ea typeface="Calibri"/>
                <a:cs typeface="Times New Roman"/>
              </a:rPr>
              <a:t>tegevus</a:t>
            </a:r>
            <a:r>
              <a:rPr lang="fi-FI" dirty="0" smtClean="0">
                <a:ea typeface="Calibri"/>
                <a:cs typeface="Times New Roman"/>
              </a:rPr>
              <a:t> </a:t>
            </a:r>
            <a:r>
              <a:rPr lang="fi-FI" dirty="0" err="1" smtClean="0">
                <a:ea typeface="Calibri"/>
                <a:cs typeface="Times New Roman"/>
              </a:rPr>
              <a:t>lõpetatud</a:t>
            </a:r>
            <a:r>
              <a:rPr lang="fi-FI" dirty="0" smtClean="0">
                <a:ea typeface="Calibri"/>
                <a:cs typeface="Times New Roman"/>
              </a:rPr>
              <a:t>.</a:t>
            </a:r>
            <a:endParaRPr lang="en-US" i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fi-FI" dirty="0" smtClean="0">
                <a:ea typeface="Calibri"/>
                <a:cs typeface="Times New Roman"/>
              </a:rPr>
              <a:t>2007: </a:t>
            </a:r>
            <a:r>
              <a:rPr lang="et-EE" dirty="0" smtClean="0">
                <a:ea typeface="Calibri"/>
                <a:cs typeface="Times New Roman"/>
              </a:rPr>
              <a:t>Varssavi </a:t>
            </a:r>
            <a:r>
              <a:rPr lang="fi-FI" dirty="0" smtClean="0">
                <a:ea typeface="Calibri"/>
                <a:cs typeface="Times New Roman"/>
              </a:rPr>
              <a:t>ü</a:t>
            </a:r>
            <a:r>
              <a:rPr lang="et-EE" dirty="0" err="1" smtClean="0">
                <a:ea typeface="Calibri"/>
                <a:cs typeface="Times New Roman"/>
              </a:rPr>
              <a:t>likool</a:t>
            </a:r>
            <a:r>
              <a:rPr lang="et-EE" dirty="0" smtClean="0">
                <a:ea typeface="Calibri"/>
                <a:cs typeface="Times New Roman"/>
              </a:rPr>
              <a:t> (Poola); </a:t>
            </a:r>
            <a:endParaRPr lang="en-US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fi-FI" i="1" dirty="0" smtClean="0">
                <a:ea typeface="Calibri"/>
                <a:cs typeface="Times New Roman"/>
              </a:rPr>
              <a:t>2008: </a:t>
            </a:r>
            <a:r>
              <a:rPr lang="et-EE" i="1" dirty="0" smtClean="0">
                <a:ea typeface="Calibri"/>
                <a:cs typeface="Times New Roman"/>
              </a:rPr>
              <a:t>Moskva </a:t>
            </a:r>
            <a:r>
              <a:rPr lang="fi-FI" i="1" dirty="0" smtClean="0">
                <a:ea typeface="Calibri"/>
                <a:cs typeface="Times New Roman"/>
              </a:rPr>
              <a:t>r</a:t>
            </a:r>
            <a:r>
              <a:rPr lang="et-EE" i="1" dirty="0" err="1" smtClean="0">
                <a:ea typeface="Calibri"/>
                <a:cs typeface="Times New Roman"/>
              </a:rPr>
              <a:t>iiklik</a:t>
            </a:r>
            <a:r>
              <a:rPr lang="et-EE" i="1" dirty="0" smtClean="0">
                <a:ea typeface="Calibri"/>
                <a:cs typeface="Times New Roman"/>
              </a:rPr>
              <a:t> </a:t>
            </a:r>
            <a:r>
              <a:rPr lang="fi-FI" i="1" dirty="0">
                <a:ea typeface="Calibri"/>
                <a:cs typeface="Times New Roman"/>
              </a:rPr>
              <a:t>ü</a:t>
            </a:r>
            <a:r>
              <a:rPr lang="et-EE" i="1" dirty="0" err="1" smtClean="0">
                <a:ea typeface="Calibri"/>
                <a:cs typeface="Times New Roman"/>
              </a:rPr>
              <a:t>likool</a:t>
            </a:r>
            <a:r>
              <a:rPr lang="et-EE" i="1" dirty="0" smtClean="0">
                <a:ea typeface="Calibri"/>
                <a:cs typeface="Times New Roman"/>
              </a:rPr>
              <a:t> (</a:t>
            </a:r>
            <a:r>
              <a:rPr lang="fi-FI" i="1" dirty="0" smtClean="0">
                <a:ea typeface="Calibri"/>
                <a:cs typeface="Times New Roman"/>
              </a:rPr>
              <a:t>Venemaa</a:t>
            </a:r>
            <a:r>
              <a:rPr lang="et-EE" i="1" dirty="0" smtClean="0">
                <a:ea typeface="Calibri"/>
                <a:cs typeface="Times New Roman"/>
              </a:rPr>
              <a:t>);</a:t>
            </a:r>
            <a:r>
              <a:rPr lang="fi-FI" i="1" dirty="0" smtClean="0">
                <a:ea typeface="Calibri"/>
                <a:cs typeface="Times New Roman"/>
              </a:rPr>
              <a:t> </a:t>
            </a:r>
            <a:r>
              <a:rPr lang="fi-FI" dirty="0" err="1" smtClean="0">
                <a:ea typeface="Calibri"/>
                <a:cs typeface="Times New Roman"/>
              </a:rPr>
              <a:t>Jätkavad</a:t>
            </a:r>
            <a:r>
              <a:rPr lang="fi-FI" dirty="0" smtClean="0">
                <a:ea typeface="Calibri"/>
                <a:cs typeface="Times New Roman"/>
              </a:rPr>
              <a:t> eesti </a:t>
            </a:r>
            <a:r>
              <a:rPr lang="fi-FI" dirty="0" err="1" smtClean="0">
                <a:ea typeface="Calibri"/>
                <a:cs typeface="Times New Roman"/>
              </a:rPr>
              <a:t>keele</a:t>
            </a:r>
            <a:r>
              <a:rPr lang="fi-FI" dirty="0" smtClean="0">
                <a:ea typeface="Calibri"/>
                <a:cs typeface="Times New Roman"/>
              </a:rPr>
              <a:t> </a:t>
            </a:r>
            <a:r>
              <a:rPr lang="fi-FI" dirty="0" err="1" smtClean="0">
                <a:ea typeface="Calibri"/>
                <a:cs typeface="Times New Roman"/>
              </a:rPr>
              <a:t>õppekava</a:t>
            </a:r>
            <a:r>
              <a:rPr lang="fi-FI" dirty="0">
                <a:ea typeface="Calibri"/>
                <a:cs typeface="Times New Roman"/>
              </a:rPr>
              <a:t> </a:t>
            </a:r>
            <a:r>
              <a:rPr lang="fi-FI" dirty="0" err="1" smtClean="0">
                <a:ea typeface="Calibri"/>
                <a:cs typeface="Times New Roman"/>
              </a:rPr>
              <a:t>lõpetanud</a:t>
            </a:r>
            <a:r>
              <a:rPr lang="fi-FI" dirty="0" smtClean="0">
                <a:ea typeface="Calibri"/>
                <a:cs typeface="Times New Roman"/>
              </a:rPr>
              <a:t>.</a:t>
            </a:r>
            <a:endParaRPr lang="en-US" i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fi-FI" dirty="0" smtClean="0">
                <a:ea typeface="Calibri"/>
                <a:cs typeface="Times New Roman"/>
              </a:rPr>
              <a:t>2009: </a:t>
            </a:r>
            <a:r>
              <a:rPr lang="et-EE" dirty="0" err="1" smtClean="0">
                <a:ea typeface="Calibri"/>
                <a:cs typeface="Times New Roman"/>
              </a:rPr>
              <a:t>Lvivi</a:t>
            </a:r>
            <a:r>
              <a:rPr lang="et-EE" dirty="0" smtClean="0">
                <a:ea typeface="Calibri"/>
                <a:cs typeface="Times New Roman"/>
              </a:rPr>
              <a:t> </a:t>
            </a:r>
            <a:r>
              <a:rPr lang="et-EE" dirty="0">
                <a:ea typeface="Calibri"/>
                <a:cs typeface="Times New Roman"/>
              </a:rPr>
              <a:t>Ivan Franko </a:t>
            </a:r>
            <a:r>
              <a:rPr lang="et-EE" dirty="0" err="1" smtClean="0">
                <a:ea typeface="Calibri"/>
                <a:cs typeface="Times New Roman"/>
              </a:rPr>
              <a:t>nimeli</a:t>
            </a:r>
            <a:r>
              <a:rPr lang="fi-FI" dirty="0" smtClean="0">
                <a:ea typeface="Calibri"/>
                <a:cs typeface="Times New Roman"/>
              </a:rPr>
              <a:t>ne</a:t>
            </a:r>
            <a:r>
              <a:rPr lang="et-EE" dirty="0" smtClean="0">
                <a:ea typeface="Calibri"/>
                <a:cs typeface="Times New Roman"/>
              </a:rPr>
              <a:t> </a:t>
            </a:r>
            <a:r>
              <a:rPr lang="fi-FI" dirty="0" smtClean="0">
                <a:ea typeface="Calibri"/>
                <a:cs typeface="Times New Roman"/>
              </a:rPr>
              <a:t>r</a:t>
            </a:r>
            <a:r>
              <a:rPr lang="et-EE" dirty="0" err="1" smtClean="0">
                <a:ea typeface="Calibri"/>
                <a:cs typeface="Times New Roman"/>
              </a:rPr>
              <a:t>ahvusülikool</a:t>
            </a:r>
            <a:r>
              <a:rPr lang="fi-FI" dirty="0" smtClean="0">
                <a:ea typeface="Calibri"/>
                <a:cs typeface="Times New Roman"/>
              </a:rPr>
              <a:t> (Ukraina)</a:t>
            </a:r>
            <a:r>
              <a:rPr lang="fi-FI" dirty="0">
                <a:ea typeface="Calibri"/>
                <a:cs typeface="Times New Roman"/>
              </a:rPr>
              <a:t> </a:t>
            </a:r>
            <a:r>
              <a:rPr lang="fi-FI" dirty="0" smtClean="0">
                <a:ea typeface="Calibri"/>
                <a:cs typeface="Times New Roman"/>
              </a:rPr>
              <a:t>ja </a:t>
            </a:r>
            <a:r>
              <a:rPr lang="et-EE" dirty="0" smtClean="0">
                <a:ea typeface="Calibri"/>
                <a:cs typeface="Times New Roman"/>
              </a:rPr>
              <a:t>Brno </a:t>
            </a:r>
            <a:r>
              <a:rPr lang="et-EE" dirty="0" err="1">
                <a:ea typeface="Calibri"/>
                <a:cs typeface="Times New Roman"/>
              </a:rPr>
              <a:t>Masaryki</a:t>
            </a:r>
            <a:r>
              <a:rPr lang="et-EE" dirty="0">
                <a:ea typeface="Calibri"/>
                <a:cs typeface="Times New Roman"/>
              </a:rPr>
              <a:t> </a:t>
            </a:r>
            <a:r>
              <a:rPr lang="fi-FI" dirty="0">
                <a:ea typeface="Calibri"/>
                <a:cs typeface="Times New Roman"/>
              </a:rPr>
              <a:t>ü</a:t>
            </a:r>
            <a:r>
              <a:rPr lang="et-EE" dirty="0" err="1" smtClean="0">
                <a:ea typeface="Calibri"/>
                <a:cs typeface="Times New Roman"/>
              </a:rPr>
              <a:t>likool</a:t>
            </a:r>
            <a:r>
              <a:rPr lang="et-EE" dirty="0" smtClean="0">
                <a:ea typeface="Calibri"/>
                <a:cs typeface="Times New Roman"/>
              </a:rPr>
              <a:t> (Tšehh</a:t>
            </a:r>
            <a:r>
              <a:rPr lang="fi-FI" dirty="0" smtClean="0">
                <a:ea typeface="Calibri"/>
                <a:cs typeface="Times New Roman"/>
              </a:rPr>
              <a:t>i</a:t>
            </a:r>
            <a:r>
              <a:rPr lang="et-EE" dirty="0" smtClean="0">
                <a:ea typeface="Calibri"/>
                <a:cs typeface="Times New Roman"/>
              </a:rPr>
              <a:t>); </a:t>
            </a:r>
            <a:endParaRPr lang="en-US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fi-FI" dirty="0" smtClean="0">
                <a:ea typeface="Calibri"/>
                <a:cs typeface="Times New Roman"/>
              </a:rPr>
              <a:t>2010: </a:t>
            </a:r>
            <a:r>
              <a:rPr lang="et-EE" dirty="0" smtClean="0">
                <a:ea typeface="Calibri"/>
                <a:cs typeface="Times New Roman"/>
              </a:rPr>
              <a:t>Pekingi </a:t>
            </a:r>
            <a:r>
              <a:rPr lang="fi-FI" dirty="0">
                <a:ea typeface="Calibri"/>
                <a:cs typeface="Times New Roman"/>
              </a:rPr>
              <a:t>v</a:t>
            </a:r>
            <a:r>
              <a:rPr lang="et-EE" dirty="0" err="1" smtClean="0">
                <a:ea typeface="Calibri"/>
                <a:cs typeface="Times New Roman"/>
              </a:rPr>
              <a:t>älisõpingute</a:t>
            </a:r>
            <a:r>
              <a:rPr lang="et-EE" dirty="0" smtClean="0">
                <a:ea typeface="Calibri"/>
                <a:cs typeface="Times New Roman"/>
              </a:rPr>
              <a:t> </a:t>
            </a:r>
            <a:r>
              <a:rPr lang="fi-FI" dirty="0">
                <a:ea typeface="Calibri"/>
                <a:cs typeface="Times New Roman"/>
              </a:rPr>
              <a:t>ü</a:t>
            </a:r>
            <a:r>
              <a:rPr lang="et-EE" dirty="0" err="1" smtClean="0">
                <a:ea typeface="Calibri"/>
                <a:cs typeface="Times New Roman"/>
              </a:rPr>
              <a:t>likool</a:t>
            </a:r>
            <a:r>
              <a:rPr lang="et-EE" dirty="0" smtClean="0">
                <a:ea typeface="Calibri"/>
                <a:cs typeface="Times New Roman"/>
              </a:rPr>
              <a:t> (</a:t>
            </a:r>
            <a:r>
              <a:rPr lang="fi-FI" dirty="0" err="1" smtClean="0">
                <a:ea typeface="Calibri"/>
                <a:cs typeface="Times New Roman"/>
              </a:rPr>
              <a:t>Hiina</a:t>
            </a:r>
            <a:r>
              <a:rPr lang="et-EE" dirty="0" smtClean="0">
                <a:ea typeface="Calibri"/>
                <a:cs typeface="Times New Roman"/>
              </a:rPr>
              <a:t>);</a:t>
            </a:r>
            <a:endParaRPr lang="en-US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Arial"/>
              <a:buChar char="•"/>
              <a:tabLst>
                <a:tab pos="457200" algn="l"/>
              </a:tabLst>
            </a:pPr>
            <a:r>
              <a:rPr lang="fi-FI" dirty="0" smtClean="0">
                <a:ea typeface="Calibri"/>
                <a:cs typeface="Times New Roman"/>
              </a:rPr>
              <a:t>2011: </a:t>
            </a:r>
            <a:r>
              <a:rPr lang="et-EE" dirty="0" smtClean="0">
                <a:ea typeface="Calibri"/>
                <a:cs typeface="Times New Roman"/>
              </a:rPr>
              <a:t>Läti </a:t>
            </a:r>
            <a:r>
              <a:rPr lang="fi-FI" dirty="0">
                <a:ea typeface="Calibri"/>
                <a:cs typeface="Times New Roman"/>
              </a:rPr>
              <a:t>ü</a:t>
            </a:r>
            <a:r>
              <a:rPr lang="et-EE" dirty="0" err="1" smtClean="0">
                <a:ea typeface="Calibri"/>
                <a:cs typeface="Times New Roman"/>
              </a:rPr>
              <a:t>likool</a:t>
            </a:r>
            <a:r>
              <a:rPr lang="et-EE" dirty="0" smtClean="0">
                <a:ea typeface="Calibri"/>
                <a:cs typeface="Times New Roman"/>
              </a:rPr>
              <a:t> </a:t>
            </a:r>
            <a:r>
              <a:rPr lang="fi-FI" dirty="0" smtClean="0">
                <a:ea typeface="Calibri"/>
                <a:cs typeface="Times New Roman"/>
              </a:rPr>
              <a:t>(</a:t>
            </a:r>
            <a:r>
              <a:rPr lang="fi-FI" dirty="0" err="1" smtClean="0">
                <a:ea typeface="Calibri"/>
                <a:cs typeface="Times New Roman"/>
              </a:rPr>
              <a:t>Riia</a:t>
            </a:r>
            <a:r>
              <a:rPr lang="fi-FI" dirty="0" smtClean="0">
                <a:ea typeface="Calibri"/>
                <a:cs typeface="Times New Roman"/>
              </a:rPr>
              <a:t>, </a:t>
            </a:r>
            <a:r>
              <a:rPr lang="fi-FI" dirty="0" err="1" smtClean="0">
                <a:ea typeface="Calibri"/>
                <a:cs typeface="Times New Roman"/>
              </a:rPr>
              <a:t>Läti</a:t>
            </a:r>
            <a:r>
              <a:rPr lang="fi-FI" dirty="0" smtClean="0">
                <a:ea typeface="Calibri"/>
                <a:cs typeface="Times New Roman"/>
              </a:rPr>
              <a:t>).</a:t>
            </a:r>
            <a:endParaRPr lang="en-US" dirty="0"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312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2800" b="1" dirty="0" err="1" smtClean="0">
                <a:ea typeface="Calibri"/>
                <a:cs typeface="Times New Roman"/>
              </a:rPr>
              <a:t>Eesti</a:t>
            </a:r>
            <a:r>
              <a:rPr lang="en-US" sz="2800" b="1" dirty="0" smtClean="0"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ea typeface="Calibri"/>
                <a:cs typeface="Times New Roman"/>
              </a:rPr>
              <a:t>keele</a:t>
            </a:r>
            <a:r>
              <a:rPr lang="en-US" sz="2800" b="1" dirty="0" smtClean="0">
                <a:ea typeface="Calibri"/>
                <a:cs typeface="Times New Roman"/>
              </a:rPr>
              <a:t> ja </a:t>
            </a:r>
            <a:r>
              <a:rPr lang="en-US" sz="2800" b="1" dirty="0" err="1" smtClean="0">
                <a:ea typeface="Calibri"/>
                <a:cs typeface="Times New Roman"/>
              </a:rPr>
              <a:t>kultuuri</a:t>
            </a:r>
            <a:r>
              <a:rPr lang="en-US" sz="2800" b="1" dirty="0" smtClean="0">
                <a:ea typeface="Calibri"/>
                <a:cs typeface="Times New Roman"/>
              </a:rPr>
              <a:t> </a:t>
            </a:r>
            <a:br>
              <a:rPr lang="en-US" sz="2800" b="1" dirty="0" smtClean="0">
                <a:ea typeface="Calibri"/>
                <a:cs typeface="Times New Roman"/>
              </a:rPr>
            </a:br>
            <a:r>
              <a:rPr lang="en-US" sz="2800" b="1" dirty="0" err="1" smtClean="0">
                <a:ea typeface="Calibri"/>
                <a:cs typeface="Times New Roman"/>
              </a:rPr>
              <a:t>akadeemilise</a:t>
            </a:r>
            <a:r>
              <a:rPr lang="en-US" sz="2800" b="1" dirty="0" smtClean="0"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ea typeface="Calibri"/>
                <a:cs typeface="Times New Roman"/>
              </a:rPr>
              <a:t>välisõppe</a:t>
            </a:r>
            <a:r>
              <a:rPr lang="en-US" sz="2800" b="1" dirty="0" smtClean="0">
                <a:ea typeface="Calibri"/>
                <a:cs typeface="Times New Roman"/>
              </a:rPr>
              <a:t> </a:t>
            </a:r>
            <a:r>
              <a:rPr lang="en-US" sz="2800" b="1" dirty="0" err="1" smtClean="0">
                <a:ea typeface="Calibri"/>
                <a:cs typeface="Times New Roman"/>
              </a:rPr>
              <a:t>hetkeseis</a:t>
            </a:r>
            <a:r>
              <a:rPr lang="en-US" sz="2800" b="1" dirty="0" smtClean="0">
                <a:ea typeface="Calibri"/>
                <a:cs typeface="Times New Roman"/>
              </a:rPr>
              <a:t/>
            </a:r>
            <a:br>
              <a:rPr lang="en-US" sz="2800" b="1" dirty="0" smtClean="0">
                <a:ea typeface="Calibri"/>
                <a:cs typeface="Times New Roman"/>
              </a:rPr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i-FI" dirty="0" err="1" smtClean="0">
                <a:ea typeface="Calibri"/>
                <a:cs typeface="Times New Roman"/>
              </a:rPr>
              <a:t>Käesoleval</a:t>
            </a:r>
            <a:r>
              <a:rPr lang="fi-FI" dirty="0" smtClean="0">
                <a:ea typeface="Calibri"/>
                <a:cs typeface="Times New Roman"/>
              </a:rPr>
              <a:t> </a:t>
            </a:r>
            <a:r>
              <a:rPr lang="fi-FI" dirty="0" err="1" smtClean="0">
                <a:ea typeface="Calibri"/>
                <a:cs typeface="Times New Roman"/>
              </a:rPr>
              <a:t>õppeaastal</a:t>
            </a:r>
            <a:r>
              <a:rPr lang="fi-FI" dirty="0" smtClean="0">
                <a:ea typeface="Calibri"/>
                <a:cs typeface="Times New Roman"/>
              </a:rPr>
              <a:t> </a:t>
            </a:r>
            <a:r>
              <a:rPr lang="fi-FI" dirty="0" err="1" smtClean="0">
                <a:ea typeface="Calibri"/>
                <a:cs typeface="Times New Roman"/>
              </a:rPr>
              <a:t>õpetatakse</a:t>
            </a:r>
            <a:r>
              <a:rPr lang="fi-FI" dirty="0" smtClean="0">
                <a:ea typeface="Calibri"/>
                <a:cs typeface="Times New Roman"/>
              </a:rPr>
              <a:t> eesti </a:t>
            </a:r>
            <a:r>
              <a:rPr lang="fi-FI" dirty="0" err="1" smtClean="0">
                <a:ea typeface="Calibri"/>
                <a:cs typeface="Times New Roman"/>
              </a:rPr>
              <a:t>keelt</a:t>
            </a:r>
            <a:r>
              <a:rPr lang="fi-FI" dirty="0" smtClean="0">
                <a:ea typeface="Calibri"/>
                <a:cs typeface="Times New Roman"/>
              </a:rPr>
              <a:t> </a:t>
            </a:r>
            <a:r>
              <a:rPr lang="fi-FI" dirty="0" err="1" smtClean="0">
                <a:ea typeface="Calibri"/>
                <a:cs typeface="Times New Roman"/>
              </a:rPr>
              <a:t>umbes</a:t>
            </a:r>
            <a:r>
              <a:rPr lang="fi-FI" dirty="0" smtClean="0">
                <a:ea typeface="Calibri"/>
                <a:cs typeface="Times New Roman"/>
              </a:rPr>
              <a:t> 30 </a:t>
            </a:r>
            <a:r>
              <a:rPr lang="fi-FI" dirty="0" err="1" smtClean="0">
                <a:ea typeface="Calibri"/>
                <a:cs typeface="Times New Roman"/>
              </a:rPr>
              <a:t>välisülikoolis</a:t>
            </a:r>
            <a:r>
              <a:rPr lang="fi-FI" dirty="0" smtClean="0">
                <a:ea typeface="Calibri"/>
                <a:cs typeface="Times New Roman"/>
              </a:rPr>
              <a:t>, </a:t>
            </a:r>
            <a:r>
              <a:rPr lang="fi-FI" dirty="0" err="1" smtClean="0">
                <a:ea typeface="Calibri"/>
                <a:cs typeface="Times New Roman"/>
              </a:rPr>
              <a:t>õppijaid</a:t>
            </a:r>
            <a:r>
              <a:rPr lang="fi-FI" dirty="0" smtClean="0">
                <a:ea typeface="Calibri"/>
                <a:cs typeface="Times New Roman"/>
              </a:rPr>
              <a:t> </a:t>
            </a:r>
            <a:r>
              <a:rPr lang="fi-FI" dirty="0" err="1" smtClean="0">
                <a:ea typeface="Calibri"/>
                <a:cs typeface="Times New Roman"/>
              </a:rPr>
              <a:t>umbes</a:t>
            </a:r>
            <a:r>
              <a:rPr lang="fi-FI" dirty="0" smtClean="0">
                <a:ea typeface="Calibri"/>
                <a:cs typeface="Times New Roman"/>
              </a:rPr>
              <a:t> 1000.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i-FI" dirty="0" err="1" smtClean="0">
                <a:ea typeface="Calibri"/>
                <a:cs typeface="Times New Roman"/>
              </a:rPr>
              <a:t>Tegevust</a:t>
            </a:r>
            <a:r>
              <a:rPr lang="fi-FI" dirty="0" smtClean="0">
                <a:ea typeface="Calibri"/>
                <a:cs typeface="Times New Roman"/>
              </a:rPr>
              <a:t> </a:t>
            </a:r>
            <a:r>
              <a:rPr lang="fi-FI" dirty="0" err="1" smtClean="0">
                <a:ea typeface="Calibri"/>
                <a:cs typeface="Times New Roman"/>
              </a:rPr>
              <a:t>korraldab</a:t>
            </a:r>
            <a:r>
              <a:rPr lang="fi-FI" dirty="0" smtClean="0">
                <a:ea typeface="Calibri"/>
                <a:cs typeface="Times New Roman"/>
              </a:rPr>
              <a:t> SA </a:t>
            </a:r>
            <a:r>
              <a:rPr lang="fi-FI" dirty="0" err="1" smtClean="0">
                <a:ea typeface="Calibri"/>
                <a:cs typeface="Times New Roman"/>
              </a:rPr>
              <a:t>Archimedes</a:t>
            </a:r>
            <a:r>
              <a:rPr lang="fi-FI" dirty="0" smtClean="0">
                <a:ea typeface="Calibri"/>
                <a:cs typeface="Times New Roman"/>
              </a:rPr>
              <a:t>, </a:t>
            </a:r>
            <a:r>
              <a:rPr lang="fi-FI" dirty="0" err="1" smtClean="0">
                <a:ea typeface="Calibri"/>
                <a:cs typeface="Times New Roman"/>
              </a:rPr>
              <a:t>juhib</a:t>
            </a:r>
            <a:r>
              <a:rPr lang="fi-FI" dirty="0" smtClean="0">
                <a:ea typeface="Calibri"/>
                <a:cs typeface="Times New Roman"/>
              </a:rPr>
              <a:t> ja </a:t>
            </a:r>
            <a:r>
              <a:rPr lang="fi-FI" dirty="0" err="1" smtClean="0">
                <a:ea typeface="Calibri"/>
                <a:cs typeface="Times New Roman"/>
              </a:rPr>
              <a:t>vastutab</a:t>
            </a:r>
            <a:r>
              <a:rPr lang="fi-FI" dirty="0" smtClean="0">
                <a:ea typeface="Calibri"/>
                <a:cs typeface="Times New Roman"/>
              </a:rPr>
              <a:t> </a:t>
            </a:r>
            <a:endParaRPr lang="et-EE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i-FI" dirty="0" smtClean="0">
                <a:ea typeface="Calibri"/>
                <a:cs typeface="Times New Roman"/>
              </a:rPr>
              <a:t>Eesti </a:t>
            </a:r>
            <a:r>
              <a:rPr lang="fi-FI" dirty="0" err="1" smtClean="0">
                <a:ea typeface="Calibri"/>
                <a:cs typeface="Times New Roman"/>
              </a:rPr>
              <a:t>keele</a:t>
            </a:r>
            <a:r>
              <a:rPr lang="fi-FI" dirty="0" smtClean="0">
                <a:ea typeface="Calibri"/>
                <a:cs typeface="Times New Roman"/>
              </a:rPr>
              <a:t> ja </a:t>
            </a:r>
            <a:r>
              <a:rPr lang="fi-FI" dirty="0" err="1" smtClean="0">
                <a:ea typeface="Calibri"/>
                <a:cs typeface="Times New Roman"/>
              </a:rPr>
              <a:t>kultuuri</a:t>
            </a:r>
            <a:r>
              <a:rPr lang="fi-FI" dirty="0" smtClean="0">
                <a:ea typeface="Calibri"/>
                <a:cs typeface="Times New Roman"/>
              </a:rPr>
              <a:t> </a:t>
            </a:r>
            <a:r>
              <a:rPr lang="et-EE" dirty="0" smtClean="0">
                <a:ea typeface="Calibri"/>
                <a:cs typeface="Times New Roman"/>
              </a:rPr>
              <a:t>akadeemilise </a:t>
            </a:r>
            <a:r>
              <a:rPr lang="fi-FI" dirty="0" err="1" smtClean="0">
                <a:ea typeface="Calibri"/>
                <a:cs typeface="Times New Roman"/>
              </a:rPr>
              <a:t>välisõppe</a:t>
            </a:r>
            <a:r>
              <a:rPr lang="fi-FI" dirty="0" smtClean="0">
                <a:ea typeface="Calibri"/>
                <a:cs typeface="Times New Roman"/>
              </a:rPr>
              <a:t> </a:t>
            </a:r>
            <a:r>
              <a:rPr lang="fi-FI" dirty="0" err="1" smtClean="0">
                <a:ea typeface="Calibri"/>
                <a:cs typeface="Times New Roman"/>
              </a:rPr>
              <a:t>nõukogu</a:t>
            </a:r>
            <a:r>
              <a:rPr lang="fi-FI" dirty="0" smtClean="0">
                <a:ea typeface="Calibri"/>
                <a:cs typeface="Times New Roman"/>
              </a:rPr>
              <a:t> (VÕN)</a:t>
            </a:r>
            <a:r>
              <a:rPr lang="et-EE" dirty="0">
                <a:ea typeface="Calibri"/>
                <a:cs typeface="Times New Roman"/>
              </a:rPr>
              <a:t>, vt </a:t>
            </a:r>
            <a:r>
              <a:rPr lang="et-EE" dirty="0">
                <a:ea typeface="Calibri"/>
                <a:cs typeface="Times New Roman"/>
                <a:hlinkClick r:id="rId2"/>
              </a:rPr>
              <a:t>http://</a:t>
            </a:r>
            <a:r>
              <a:rPr lang="et-EE" dirty="0" smtClean="0">
                <a:ea typeface="Calibri"/>
                <a:cs typeface="Times New Roman"/>
                <a:hlinkClick r:id="rId2"/>
              </a:rPr>
              <a:t>haridus.archimedes.ee/eesti-keele-ja-kultuuri-akadeemiline-valisope</a:t>
            </a:r>
            <a:endParaRPr lang="et-EE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fi-FI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i-FI" dirty="0" smtClean="0"/>
              <a:t>2011: </a:t>
            </a:r>
            <a:r>
              <a:rPr lang="fi-FI" dirty="0" err="1" smtClean="0"/>
              <a:t>Lähtetase</a:t>
            </a:r>
            <a:r>
              <a:rPr lang="fi-FI" dirty="0" smtClean="0"/>
              <a:t> </a:t>
            </a:r>
            <a:r>
              <a:rPr lang="fi-FI" dirty="0"/>
              <a:t>– 10 </a:t>
            </a:r>
            <a:r>
              <a:rPr lang="fi-FI" dirty="0" err="1" smtClean="0"/>
              <a:t>lektoraati</a:t>
            </a:r>
            <a:endParaRPr lang="en-US" dirty="0"/>
          </a:p>
          <a:p>
            <a:pPr marL="0" indent="0">
              <a:buNone/>
            </a:pPr>
            <a:r>
              <a:rPr lang="fi-FI" dirty="0" smtClean="0"/>
              <a:t>2017: </a:t>
            </a:r>
            <a:r>
              <a:rPr lang="fi-FI" dirty="0" err="1" smtClean="0"/>
              <a:t>Sihttase</a:t>
            </a:r>
            <a:r>
              <a:rPr lang="fi-FI" dirty="0" smtClean="0"/>
              <a:t>  </a:t>
            </a:r>
            <a:r>
              <a:rPr lang="fi-FI" dirty="0"/>
              <a:t>- </a:t>
            </a:r>
            <a:r>
              <a:rPr lang="fi-FI" dirty="0" smtClean="0"/>
              <a:t>16 </a:t>
            </a:r>
            <a:r>
              <a:rPr lang="fi-FI" dirty="0" err="1" smtClean="0"/>
              <a:t>lektoraati</a:t>
            </a:r>
            <a:r>
              <a:rPr lang="fi-FI" dirty="0"/>
              <a:t> </a:t>
            </a:r>
            <a:r>
              <a:rPr lang="fi-FI" dirty="0" smtClean="0"/>
              <a:t>(ei ole </a:t>
            </a:r>
            <a:r>
              <a:rPr lang="fi-FI" dirty="0" err="1" smtClean="0"/>
              <a:t>saavutatav</a:t>
            </a:r>
            <a:r>
              <a:rPr lang="fi-FI" dirty="0" smtClean="0"/>
              <a:t>)</a:t>
            </a:r>
            <a:endParaRPr lang="en-US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i-FI" dirty="0" smtClean="0"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799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40768"/>
            <a:ext cx="7056784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47760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</a:pPr>
            <a:r>
              <a:rPr lang="fi-FI" sz="3200" b="1" dirty="0" smtClean="0"/>
              <a:t>EKKAV – MIKS?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04056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fi-FI" b="1" dirty="0" err="1" smtClean="0">
                <a:ea typeface="Calibri"/>
                <a:cs typeface="TTE145F9B8t00"/>
              </a:rPr>
              <a:t>Selleks</a:t>
            </a:r>
            <a:r>
              <a:rPr lang="fi-FI" b="1" dirty="0" smtClean="0">
                <a:ea typeface="Calibri"/>
                <a:cs typeface="TTE145F9B8t00"/>
              </a:rPr>
              <a:t> et</a:t>
            </a:r>
            <a:r>
              <a:rPr lang="et-EE" b="1" dirty="0" smtClean="0">
                <a:ea typeface="Calibri"/>
                <a:cs typeface="TTE145F9B8t00"/>
              </a:rPr>
              <a:t> </a:t>
            </a:r>
            <a:r>
              <a:rPr lang="fi-FI" b="1" dirty="0" err="1">
                <a:ea typeface="Calibri"/>
                <a:cs typeface="TTE145F9B8t00"/>
              </a:rPr>
              <a:t>maailmas</a:t>
            </a:r>
            <a:r>
              <a:rPr lang="fi-FI" b="1" dirty="0">
                <a:ea typeface="Calibri"/>
                <a:cs typeface="TTE145F9B8t00"/>
              </a:rPr>
              <a:t> </a:t>
            </a:r>
            <a:r>
              <a:rPr lang="fi-FI" b="1" dirty="0" err="1">
                <a:ea typeface="Calibri"/>
                <a:cs typeface="TTE145F9B8t00"/>
              </a:rPr>
              <a:t>oleks</a:t>
            </a:r>
            <a:r>
              <a:rPr lang="fi-FI" b="1" dirty="0">
                <a:ea typeface="Calibri"/>
                <a:cs typeface="TTE145F9B8t00"/>
              </a:rPr>
              <a:t> </a:t>
            </a:r>
            <a:r>
              <a:rPr lang="fi-FI" b="1" dirty="0" err="1">
                <a:ea typeface="Calibri"/>
                <a:cs typeface="TTE145F9B8t00"/>
              </a:rPr>
              <a:t>rohkem</a:t>
            </a:r>
            <a:r>
              <a:rPr lang="fi-FI" b="1" dirty="0">
                <a:ea typeface="Calibri"/>
                <a:cs typeface="TTE145F9B8t00"/>
              </a:rPr>
              <a:t> </a:t>
            </a:r>
            <a:r>
              <a:rPr lang="fi-FI" b="1" dirty="0" err="1">
                <a:ea typeface="Calibri"/>
                <a:cs typeface="TTE145F9B8t00"/>
              </a:rPr>
              <a:t>estofiile</a:t>
            </a:r>
            <a:r>
              <a:rPr lang="fi-FI" b="1" dirty="0">
                <a:ea typeface="Calibri"/>
                <a:cs typeface="TTE145F9B8t00"/>
              </a:rPr>
              <a:t> ja </a:t>
            </a:r>
            <a:r>
              <a:rPr lang="fi-FI" b="1" dirty="0" err="1">
                <a:ea typeface="Calibri"/>
                <a:cs typeface="TTE145F9B8t00"/>
              </a:rPr>
              <a:t>Eestil</a:t>
            </a:r>
            <a:r>
              <a:rPr lang="fi-FI" b="1" dirty="0">
                <a:ea typeface="Calibri"/>
                <a:cs typeface="TTE145F9B8t00"/>
              </a:rPr>
              <a:t> </a:t>
            </a:r>
            <a:r>
              <a:rPr lang="fi-FI" b="1" dirty="0" err="1">
                <a:ea typeface="Calibri"/>
                <a:cs typeface="TTE145F9B8t00"/>
              </a:rPr>
              <a:t>rohkem</a:t>
            </a:r>
            <a:r>
              <a:rPr lang="fi-FI" b="1" dirty="0">
                <a:ea typeface="Calibri"/>
                <a:cs typeface="TTE145F9B8t00"/>
              </a:rPr>
              <a:t> </a:t>
            </a:r>
            <a:r>
              <a:rPr lang="fi-FI" b="1" dirty="0" err="1">
                <a:ea typeface="Calibri"/>
                <a:cs typeface="TTE145F9B8t00"/>
              </a:rPr>
              <a:t>sõpru</a:t>
            </a:r>
            <a:r>
              <a:rPr lang="fi-FI" b="1" dirty="0">
                <a:ea typeface="Calibri"/>
                <a:cs typeface="TTE145F9B8t00"/>
              </a:rPr>
              <a:t>.</a:t>
            </a:r>
            <a:endParaRPr lang="en-US" sz="2800" b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fi-FI" b="1" dirty="0" smtClean="0">
              <a:ea typeface="Calibri"/>
              <a:cs typeface="TTE145F9B8t00"/>
            </a:endParaRPr>
          </a:p>
          <a:p>
            <a:pPr>
              <a:lnSpc>
                <a:spcPct val="115000"/>
              </a:lnSpc>
            </a:pPr>
            <a:r>
              <a:rPr lang="fi-FI" dirty="0" err="1" smtClean="0">
                <a:ea typeface="Calibri"/>
                <a:cs typeface="TTE145F9B8t00"/>
              </a:rPr>
              <a:t>tugevneks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dirty="0">
                <a:ea typeface="Calibri"/>
                <a:cs typeface="TTE145F9B8t00"/>
              </a:rPr>
              <a:t>Eesti </a:t>
            </a:r>
            <a:r>
              <a:rPr lang="fi-FI" dirty="0" err="1">
                <a:ea typeface="Calibri"/>
                <a:cs typeface="TTE145F9B8t00"/>
              </a:rPr>
              <a:t>positiivne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kuvand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maailmas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ning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asend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rahvusvahelises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akadeemilises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elus</a:t>
            </a:r>
            <a:r>
              <a:rPr lang="fi-FI" dirty="0" smtClean="0">
                <a:ea typeface="Calibri"/>
                <a:cs typeface="TTE145F9B8t00"/>
              </a:rPr>
              <a:t>;</a:t>
            </a:r>
          </a:p>
          <a:p>
            <a:pPr>
              <a:lnSpc>
                <a:spcPct val="115000"/>
              </a:lnSpc>
            </a:pPr>
            <a:endParaRPr lang="fi-FI" dirty="0" smtClean="0">
              <a:ea typeface="Calibri"/>
              <a:cs typeface="TTE145F9B8t00"/>
            </a:endParaRPr>
          </a:p>
          <a:p>
            <a:pPr>
              <a:lnSpc>
                <a:spcPct val="115000"/>
              </a:lnSpc>
            </a:pPr>
            <a:r>
              <a:rPr lang="fi-FI" dirty="0" err="1" smtClean="0">
                <a:ea typeface="Calibri"/>
                <a:cs typeface="TTE145F9B8t00"/>
              </a:rPr>
              <a:t>välisõppekeskused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pakuksid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kõrgetasemelist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Eestiainelist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õpet</a:t>
            </a:r>
            <a:r>
              <a:rPr lang="fi-FI" dirty="0">
                <a:ea typeface="Calibri"/>
                <a:cs typeface="TTE145F9B8t00"/>
              </a:rPr>
              <a:t> ja </a:t>
            </a:r>
            <a:r>
              <a:rPr lang="fi-FI" dirty="0" err="1">
                <a:ea typeface="Calibri"/>
                <a:cs typeface="TTE145F9B8t00"/>
              </a:rPr>
              <a:t>akadeemilise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eneseteostuse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võimalust</a:t>
            </a:r>
            <a:r>
              <a:rPr lang="fi-FI" dirty="0" smtClean="0">
                <a:ea typeface="Calibri"/>
                <a:cs typeface="TTE145F9B8t00"/>
              </a:rPr>
              <a:t>;</a:t>
            </a:r>
          </a:p>
          <a:p>
            <a:pPr>
              <a:lnSpc>
                <a:spcPct val="115000"/>
              </a:lnSpc>
            </a:pPr>
            <a:endParaRPr lang="fi-FI" dirty="0" smtClean="0">
              <a:ea typeface="Calibri"/>
              <a:cs typeface="TTE145F9B8t00"/>
            </a:endParaRPr>
          </a:p>
          <a:p>
            <a:pPr>
              <a:lnSpc>
                <a:spcPct val="115000"/>
              </a:lnSpc>
            </a:pPr>
            <a:r>
              <a:rPr lang="fi-FI" dirty="0" err="1" smtClean="0">
                <a:ea typeface="Calibri"/>
                <a:cs typeface="TTE145F9B8t00"/>
              </a:rPr>
              <a:t>lisanduks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väliskõrgkoole</a:t>
            </a:r>
            <a:r>
              <a:rPr lang="fi-FI" dirty="0">
                <a:ea typeface="Calibri"/>
                <a:cs typeface="TTE145F9B8t00"/>
              </a:rPr>
              <a:t>, </a:t>
            </a:r>
            <a:r>
              <a:rPr lang="fi-FI" dirty="0" err="1">
                <a:ea typeface="Calibri"/>
                <a:cs typeface="TTE145F9B8t00"/>
              </a:rPr>
              <a:t>kus</a:t>
            </a:r>
            <a:r>
              <a:rPr lang="fi-FI" dirty="0">
                <a:ea typeface="Calibri"/>
                <a:cs typeface="TTE145F9B8t00"/>
              </a:rPr>
              <a:t> on </a:t>
            </a:r>
            <a:r>
              <a:rPr lang="fi-FI" dirty="0" err="1">
                <a:ea typeface="Calibri"/>
                <a:cs typeface="TTE145F9B8t00"/>
              </a:rPr>
              <a:t>kinnitatud</a:t>
            </a:r>
            <a:r>
              <a:rPr lang="fi-FI" dirty="0">
                <a:ea typeface="Calibri"/>
                <a:cs typeface="TTE145F9B8t00"/>
              </a:rPr>
              <a:t> eesti </a:t>
            </a:r>
            <a:r>
              <a:rPr lang="fi-FI" dirty="0" err="1">
                <a:ea typeface="Calibri"/>
                <a:cs typeface="TTE145F9B8t00"/>
              </a:rPr>
              <a:t>keele</a:t>
            </a:r>
            <a:r>
              <a:rPr lang="fi-FI" dirty="0">
                <a:ea typeface="Calibri"/>
                <a:cs typeface="TTE145F9B8t00"/>
              </a:rPr>
              <a:t> ja </a:t>
            </a:r>
            <a:r>
              <a:rPr lang="fi-FI" dirty="0" err="1">
                <a:ea typeface="Calibri"/>
                <a:cs typeface="TTE145F9B8t00"/>
              </a:rPr>
              <a:t>kultuuri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õppekava</a:t>
            </a:r>
            <a:r>
              <a:rPr lang="et-EE" dirty="0" smtClean="0">
                <a:ea typeface="Calibri"/>
                <a:cs typeface="TTE145F9B8t00"/>
              </a:rPr>
              <a:t> või (</a:t>
            </a:r>
            <a:r>
              <a:rPr lang="et-EE" dirty="0" err="1" smtClean="0">
                <a:ea typeface="Calibri"/>
                <a:cs typeface="TTE145F9B8t00"/>
              </a:rPr>
              <a:t>kõrval)eriala</a:t>
            </a:r>
            <a:r>
              <a:rPr lang="fi-FI" dirty="0" smtClean="0">
                <a:ea typeface="Calibri"/>
                <a:cs typeface="TTE145F9B8t00"/>
              </a:rPr>
              <a:t>;</a:t>
            </a:r>
          </a:p>
          <a:p>
            <a:pPr>
              <a:lnSpc>
                <a:spcPct val="115000"/>
              </a:lnSpc>
            </a:pPr>
            <a:endParaRPr lang="fi-FI" dirty="0" smtClean="0">
              <a:ea typeface="Calibri"/>
              <a:cs typeface="TTE145F9B8t00"/>
            </a:endParaRPr>
          </a:p>
          <a:p>
            <a:pPr>
              <a:lnSpc>
                <a:spcPct val="115000"/>
              </a:lnSpc>
            </a:pPr>
            <a:r>
              <a:rPr lang="fi-FI" dirty="0" err="1" smtClean="0">
                <a:ea typeface="Calibri"/>
                <a:cs typeface="TTE145F9B8t00"/>
              </a:rPr>
              <a:t>välisõppega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hõlmatud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vähemalt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et-EE" dirty="0" smtClean="0">
                <a:ea typeface="Calibri"/>
                <a:cs typeface="TTE145F9B8t00"/>
              </a:rPr>
              <a:t>40 </a:t>
            </a:r>
            <a:r>
              <a:rPr lang="fi-FI" dirty="0" err="1" smtClean="0">
                <a:ea typeface="Calibri"/>
                <a:cs typeface="TTE145F9B8t00"/>
              </a:rPr>
              <a:t>väliskõrgkooli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dirty="0">
                <a:ea typeface="Calibri"/>
                <a:cs typeface="TTE145F9B8t00"/>
              </a:rPr>
              <a:t>ja </a:t>
            </a:r>
            <a:r>
              <a:rPr lang="et-EE" dirty="0" smtClean="0">
                <a:ea typeface="Calibri"/>
                <a:cs typeface="TTE145F9B8t00"/>
              </a:rPr>
              <a:t>1000 </a:t>
            </a:r>
            <a:r>
              <a:rPr lang="fi-FI" dirty="0" err="1" smtClean="0">
                <a:ea typeface="Calibri"/>
                <a:cs typeface="TTE145F9B8t00"/>
              </a:rPr>
              <a:t>väliskõrgkoolide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üliõpilast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sõltumata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nende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kitsamast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erialast</a:t>
            </a:r>
            <a:r>
              <a:rPr lang="fi-FI" dirty="0" smtClean="0">
                <a:ea typeface="Calibri"/>
                <a:cs typeface="TTE145F9B8t00"/>
              </a:rPr>
              <a:t>;</a:t>
            </a:r>
          </a:p>
          <a:p>
            <a:pPr>
              <a:lnSpc>
                <a:spcPct val="115000"/>
              </a:lnSpc>
            </a:pPr>
            <a:endParaRPr lang="fi-FI" dirty="0" smtClean="0">
              <a:ea typeface="Calibri"/>
              <a:cs typeface="TTE145F9B8t00"/>
            </a:endParaRP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272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fi-FI" sz="3200" b="1" dirty="0" err="1" smtClean="0"/>
              <a:t>Ettekandes</a:t>
            </a:r>
            <a:r>
              <a:rPr lang="fi-FI" sz="3200" b="1" dirty="0" smtClean="0"/>
              <a:t> </a:t>
            </a:r>
            <a:r>
              <a:rPr lang="fi-FI" sz="3200" b="1" dirty="0" err="1" smtClean="0"/>
              <a:t>käsitletavad</a:t>
            </a:r>
            <a:r>
              <a:rPr lang="fi-FI" sz="3200" b="1" dirty="0" smtClean="0"/>
              <a:t> </a:t>
            </a:r>
            <a:r>
              <a:rPr lang="fi-FI" sz="3200" b="1" dirty="0" err="1" smtClean="0"/>
              <a:t>teemad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3888432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fi-FI" dirty="0" err="1">
                <a:latin typeface="Calibri" panose="020F0502020204030204" pitchFamily="34" charset="0"/>
              </a:rPr>
              <a:t>Keeled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maailmas</a:t>
            </a:r>
            <a:r>
              <a:rPr lang="fi-FI" dirty="0">
                <a:latin typeface="Calibri" panose="020F0502020204030204" pitchFamily="34" charset="0"/>
              </a:rPr>
              <a:t>: </a:t>
            </a:r>
            <a:r>
              <a:rPr lang="fi-FI" dirty="0" err="1">
                <a:latin typeface="Calibri" panose="020F0502020204030204" pitchFamily="34" charset="0"/>
              </a:rPr>
              <a:t>kuidas</a:t>
            </a:r>
            <a:r>
              <a:rPr lang="fi-FI" dirty="0">
                <a:latin typeface="Calibri" panose="020F0502020204030204" pitchFamily="34" charset="0"/>
              </a:rPr>
              <a:t> eesti </a:t>
            </a:r>
            <a:r>
              <a:rPr lang="fi-FI" dirty="0" err="1">
                <a:latin typeface="Calibri" panose="020F0502020204030204" pitchFamily="34" charset="0"/>
              </a:rPr>
              <a:t>keel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kaugelt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paistab</a:t>
            </a:r>
            <a:r>
              <a:rPr lang="fi-FI" dirty="0" smtClean="0">
                <a:latin typeface="Calibri" panose="020F0502020204030204" pitchFamily="34" charset="0"/>
              </a:rPr>
              <a:t>?</a:t>
            </a:r>
            <a:endParaRPr lang="et-EE" dirty="0" smtClean="0"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et-EE" dirty="0" smtClean="0"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t-EE" dirty="0" smtClean="0">
                <a:latin typeface="Calibri" panose="020F0502020204030204" pitchFamily="34" charset="0"/>
              </a:rPr>
              <a:t>Eesti keelekeskkond: kuidas eesti keel Eestis paistab?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t-EE" dirty="0" smtClean="0"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t-EE" dirty="0" smtClean="0">
                <a:latin typeface="Calibri" panose="020F0502020204030204" pitchFamily="34" charset="0"/>
              </a:rPr>
              <a:t>Keel ja ühiskond 21. saj.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t-EE" dirty="0" smtClean="0"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fi-FI" dirty="0" err="1">
                <a:latin typeface="Calibri" panose="020F0502020204030204" pitchFamily="34" charset="0"/>
              </a:rPr>
              <a:t>Keele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kestlikkuse</a:t>
            </a:r>
            <a:r>
              <a:rPr lang="fi-FI" dirty="0">
                <a:latin typeface="Calibri" panose="020F0502020204030204" pitchFamily="34" charset="0"/>
              </a:rPr>
              <a:t> </a:t>
            </a:r>
            <a:r>
              <a:rPr lang="fi-FI" dirty="0" err="1">
                <a:latin typeface="Calibri" panose="020F0502020204030204" pitchFamily="34" charset="0"/>
              </a:rPr>
              <a:t>näitajad</a:t>
            </a:r>
            <a:r>
              <a:rPr lang="fi-FI" dirty="0">
                <a:latin typeface="Calibri" panose="020F0502020204030204" pitchFamily="34" charset="0"/>
              </a:rPr>
              <a:t> ja eesti </a:t>
            </a:r>
            <a:r>
              <a:rPr lang="fi-FI" dirty="0" err="1">
                <a:latin typeface="Calibri" panose="020F0502020204030204" pitchFamily="34" charset="0"/>
              </a:rPr>
              <a:t>keel</a:t>
            </a:r>
            <a:r>
              <a:rPr lang="fi-FI" dirty="0" smtClean="0">
                <a:latin typeface="Calibri" panose="020F0502020204030204" pitchFamily="34" charset="0"/>
              </a:rPr>
              <a:t>.</a:t>
            </a:r>
            <a:endParaRPr lang="et-EE" dirty="0"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et-EE" dirty="0"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fi-FI" dirty="0" smtClean="0"/>
              <a:t>Eesti </a:t>
            </a:r>
            <a:r>
              <a:rPr lang="fi-FI" dirty="0" err="1"/>
              <a:t>keele</a:t>
            </a:r>
            <a:r>
              <a:rPr lang="fi-FI" dirty="0"/>
              <a:t> ja </a:t>
            </a:r>
            <a:r>
              <a:rPr lang="fi-FI" dirty="0" err="1"/>
              <a:t>kultuuri</a:t>
            </a:r>
            <a:r>
              <a:rPr lang="fi-FI" dirty="0"/>
              <a:t> </a:t>
            </a:r>
            <a:r>
              <a:rPr lang="fi-FI" dirty="0" err="1"/>
              <a:t>akadeemiline</a:t>
            </a:r>
            <a:r>
              <a:rPr lang="fi-FI" dirty="0"/>
              <a:t> </a:t>
            </a:r>
            <a:r>
              <a:rPr lang="fi-FI" dirty="0" err="1" smtClean="0"/>
              <a:t>välisõpe</a:t>
            </a:r>
            <a:r>
              <a:rPr lang="et-EE" dirty="0" smtClean="0"/>
              <a:t>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t-EE" dirty="0"/>
          </a:p>
          <a:p>
            <a:pPr marL="0" indent="0">
              <a:buNone/>
              <a:defRPr/>
            </a:pPr>
            <a:endParaRPr lang="et-EE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pPr>
              <a:buFontTx/>
              <a:buChar char="-"/>
            </a:pPr>
            <a:endParaRPr lang="fi-FI" dirty="0" smtClean="0"/>
          </a:p>
          <a:p>
            <a:pPr>
              <a:buFontTx/>
              <a:buChar char="-"/>
            </a:pPr>
            <a:endParaRPr lang="fi-FI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1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b="1" dirty="0" err="1" smtClean="0"/>
              <a:t>EKKAVi</a:t>
            </a:r>
            <a:r>
              <a:rPr lang="fi-FI" sz="3200" b="1" dirty="0" smtClean="0"/>
              <a:t> </a:t>
            </a:r>
            <a:r>
              <a:rPr lang="fi-FI" sz="3200" b="1" dirty="0" err="1" smtClean="0"/>
              <a:t>eesmärgid</a:t>
            </a:r>
            <a:r>
              <a:rPr lang="et-EE" sz="3200" b="1" dirty="0" smtClean="0"/>
              <a:t>: VÄLJAS JA KODUS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052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t-EE" b="1" dirty="0" smtClean="0">
                <a:ea typeface="Calibri"/>
                <a:cs typeface="TTE145F9B8t00"/>
              </a:rPr>
              <a:t>VÄLJAS</a:t>
            </a:r>
            <a:r>
              <a:rPr lang="et-EE" dirty="0" smtClean="0">
                <a:ea typeface="Calibri"/>
                <a:cs typeface="TTE145F9B8t00"/>
              </a:rPr>
              <a:t>: tagada </a:t>
            </a:r>
            <a:r>
              <a:rPr lang="fi-FI" dirty="0" smtClean="0">
                <a:ea typeface="Calibri"/>
                <a:cs typeface="TTE145F9B8t00"/>
              </a:rPr>
              <a:t>eesti </a:t>
            </a:r>
            <a:r>
              <a:rPr lang="fi-FI" dirty="0" err="1">
                <a:ea typeface="Calibri"/>
                <a:cs typeface="TTE145F9B8t00"/>
              </a:rPr>
              <a:t>keele</a:t>
            </a:r>
            <a:r>
              <a:rPr lang="fi-FI" dirty="0">
                <a:ea typeface="Calibri"/>
                <a:cs typeface="TTE145F9B8t00"/>
              </a:rPr>
              <a:t> ja </a:t>
            </a:r>
            <a:r>
              <a:rPr lang="fi-FI" dirty="0" err="1">
                <a:ea typeface="Calibri"/>
                <a:cs typeface="TTE145F9B8t00"/>
              </a:rPr>
              <a:t>kultuuri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õppekavadel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tuginev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õpe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b="1" dirty="0" err="1">
                <a:ea typeface="Calibri"/>
                <a:cs typeface="TTE145F9B8t00"/>
              </a:rPr>
              <a:t>Eestile</a:t>
            </a:r>
            <a:r>
              <a:rPr lang="fi-FI" b="1" dirty="0">
                <a:ea typeface="Calibri"/>
                <a:cs typeface="TTE145F9B8t00"/>
              </a:rPr>
              <a:t> </a:t>
            </a:r>
            <a:r>
              <a:rPr lang="fi-FI" b="1" dirty="0" err="1">
                <a:ea typeface="Calibri"/>
                <a:cs typeface="TTE145F9B8t00"/>
              </a:rPr>
              <a:t>olulistes</a:t>
            </a:r>
            <a:r>
              <a:rPr lang="fi-FI" b="1" dirty="0">
                <a:ea typeface="Calibri"/>
                <a:cs typeface="TTE145F9B8t00"/>
              </a:rPr>
              <a:t> </a:t>
            </a:r>
            <a:r>
              <a:rPr lang="fi-FI" b="1" dirty="0" err="1" smtClean="0">
                <a:ea typeface="Calibri"/>
                <a:cs typeface="TTE145F9B8t00"/>
              </a:rPr>
              <a:t>piirkondades</a:t>
            </a:r>
            <a:r>
              <a:rPr lang="en-US" sz="2800" b="1" dirty="0" smtClean="0">
                <a:ea typeface="Calibri"/>
                <a:cs typeface="Times New Roman"/>
              </a:rPr>
              <a:t> </a:t>
            </a:r>
            <a:r>
              <a:rPr lang="fi-FI" b="1" dirty="0" err="1" smtClean="0">
                <a:ea typeface="Calibri"/>
                <a:cs typeface="TTE145F9B8t00"/>
              </a:rPr>
              <a:t>koostöös</a:t>
            </a:r>
            <a:r>
              <a:rPr lang="fi-FI" b="1" dirty="0" smtClean="0">
                <a:ea typeface="Calibri"/>
                <a:cs typeface="TTE145F9B8t00"/>
              </a:rPr>
              <a:t> </a:t>
            </a:r>
            <a:r>
              <a:rPr lang="fi-FI" b="1" dirty="0" err="1">
                <a:ea typeface="Calibri"/>
                <a:cs typeface="TTE145F9B8t00"/>
              </a:rPr>
              <a:t>asukohamaa</a:t>
            </a:r>
            <a:r>
              <a:rPr lang="fi-FI" b="1" dirty="0">
                <a:ea typeface="Calibri"/>
                <a:cs typeface="TTE145F9B8t00"/>
              </a:rPr>
              <a:t> </a:t>
            </a:r>
            <a:r>
              <a:rPr lang="fi-FI" b="1" dirty="0" err="1">
                <a:ea typeface="Calibri"/>
                <a:cs typeface="TTE145F9B8t00"/>
              </a:rPr>
              <a:t>kõrgkooliga</a:t>
            </a:r>
            <a:r>
              <a:rPr lang="fi-FI" dirty="0" smtClean="0">
                <a:ea typeface="Calibri"/>
                <a:cs typeface="TTE145F9B8t00"/>
              </a:rPr>
              <a:t>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t-EE" b="1" dirty="0" smtClean="0">
                <a:ea typeface="Calibri"/>
                <a:cs typeface="TTE145F9B8t00"/>
              </a:rPr>
              <a:t>KODUS: </a:t>
            </a:r>
          </a:p>
          <a:p>
            <a:pPr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i-FI" b="1" dirty="0" err="1" smtClean="0">
                <a:ea typeface="Calibri"/>
                <a:cs typeface="TTE145F9B8t00"/>
              </a:rPr>
              <a:t>koostöös</a:t>
            </a:r>
            <a:r>
              <a:rPr lang="fi-FI" b="1" dirty="0" smtClean="0">
                <a:ea typeface="Calibri"/>
                <a:cs typeface="TTE145F9B8t00"/>
              </a:rPr>
              <a:t> </a:t>
            </a:r>
            <a:r>
              <a:rPr lang="fi-FI" b="1" dirty="0">
                <a:ea typeface="Calibri"/>
                <a:cs typeface="TTE145F9B8t00"/>
              </a:rPr>
              <a:t>Eesti </a:t>
            </a:r>
            <a:r>
              <a:rPr lang="fi-FI" b="1" dirty="0" err="1">
                <a:ea typeface="Calibri"/>
                <a:cs typeface="TTE145F9B8t00"/>
              </a:rPr>
              <a:t>kõrgkoolidega</a:t>
            </a:r>
            <a:r>
              <a:rPr lang="fi-FI" b="1" dirty="0">
                <a:ea typeface="Calibri"/>
                <a:cs typeface="TTE145F9B8t00"/>
              </a:rPr>
              <a:t> </a:t>
            </a:r>
            <a:r>
              <a:rPr lang="fi-FI" b="1" dirty="0" err="1" smtClean="0">
                <a:ea typeface="Calibri"/>
                <a:cs typeface="TTE145F9B8t00"/>
              </a:rPr>
              <a:t>tugevda</a:t>
            </a:r>
            <a:r>
              <a:rPr lang="et-EE" b="1" dirty="0" err="1" smtClean="0">
                <a:ea typeface="Calibri"/>
                <a:cs typeface="TTE145F9B8t00"/>
              </a:rPr>
              <a:t>da</a:t>
            </a:r>
            <a:r>
              <a:rPr lang="fi-FI" b="1" dirty="0" smtClean="0">
                <a:ea typeface="Calibri"/>
                <a:cs typeface="TTE145F9B8t00"/>
              </a:rPr>
              <a:t> </a:t>
            </a:r>
            <a:r>
              <a:rPr lang="fi-FI" b="1" dirty="0" err="1">
                <a:ea typeface="Calibri"/>
                <a:cs typeface="TTE145F9B8t00"/>
              </a:rPr>
              <a:t>välislähetuses</a:t>
            </a:r>
            <a:r>
              <a:rPr lang="fi-FI" b="1" dirty="0">
                <a:ea typeface="Calibri"/>
                <a:cs typeface="TTE145F9B8t00"/>
              </a:rPr>
              <a:t> </a:t>
            </a:r>
            <a:r>
              <a:rPr lang="fi-FI" b="1" dirty="0" err="1">
                <a:ea typeface="Calibri"/>
                <a:cs typeface="TTE145F9B8t00"/>
              </a:rPr>
              <a:t>töötavate</a:t>
            </a:r>
            <a:r>
              <a:rPr lang="fi-FI" b="1" dirty="0">
                <a:ea typeface="Calibri"/>
                <a:cs typeface="TTE145F9B8t00"/>
              </a:rPr>
              <a:t> </a:t>
            </a:r>
            <a:r>
              <a:rPr lang="fi-FI" b="1" dirty="0" err="1" smtClean="0">
                <a:ea typeface="Calibri"/>
                <a:cs typeface="TTE145F9B8t00"/>
              </a:rPr>
              <a:t>õppejõudude</a:t>
            </a:r>
            <a:r>
              <a:rPr lang="en-US" sz="2800" b="1" dirty="0" smtClean="0">
                <a:ea typeface="Calibri"/>
                <a:cs typeface="Times New Roman"/>
              </a:rPr>
              <a:t> </a:t>
            </a:r>
            <a:r>
              <a:rPr lang="fi-FI" b="1" dirty="0" err="1" smtClean="0">
                <a:ea typeface="Calibri"/>
                <a:cs typeface="TTE145F9B8t00"/>
              </a:rPr>
              <a:t>kutsealast</a:t>
            </a:r>
            <a:r>
              <a:rPr lang="fi-FI" b="1" dirty="0" smtClean="0">
                <a:ea typeface="Calibri"/>
                <a:cs typeface="TTE145F9B8t00"/>
              </a:rPr>
              <a:t> </a:t>
            </a:r>
            <a:r>
              <a:rPr lang="fi-FI" b="1" dirty="0" err="1" smtClean="0">
                <a:ea typeface="Calibri"/>
                <a:cs typeface="TTE145F9B8t00"/>
              </a:rPr>
              <a:t>pädevust</a:t>
            </a:r>
            <a:r>
              <a:rPr lang="fi-FI" dirty="0" smtClean="0">
                <a:ea typeface="Calibri"/>
                <a:cs typeface="TTE145F9B8t00"/>
              </a:rPr>
              <a:t>: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i-FI" dirty="0" smtClean="0">
                <a:ea typeface="Calibri"/>
                <a:cs typeface="TTE145F9B8t00"/>
              </a:rPr>
              <a:t>-  </a:t>
            </a:r>
            <a:r>
              <a:rPr lang="fi-FI" sz="2600" dirty="0" smtClean="0">
                <a:ea typeface="Calibri"/>
                <a:cs typeface="TTE145F9B8t00"/>
              </a:rPr>
              <a:t>eesti </a:t>
            </a:r>
            <a:r>
              <a:rPr lang="fi-FI" sz="2600" dirty="0" err="1">
                <a:ea typeface="Calibri"/>
                <a:cs typeface="TTE145F9B8t00"/>
              </a:rPr>
              <a:t>keele</a:t>
            </a:r>
            <a:r>
              <a:rPr lang="fi-FI" sz="2600" dirty="0">
                <a:ea typeface="Calibri"/>
                <a:cs typeface="TTE145F9B8t00"/>
              </a:rPr>
              <a:t>, eesti </a:t>
            </a:r>
            <a:r>
              <a:rPr lang="fi-FI" sz="2600" dirty="0" err="1">
                <a:ea typeface="Calibri"/>
                <a:cs typeface="TTE145F9B8t00"/>
              </a:rPr>
              <a:t>keele</a:t>
            </a:r>
            <a:r>
              <a:rPr lang="fi-FI" sz="2600" dirty="0">
                <a:ea typeface="Calibri"/>
                <a:cs typeface="TTE145F9B8t00"/>
              </a:rPr>
              <a:t> </a:t>
            </a:r>
            <a:r>
              <a:rPr lang="fi-FI" sz="2600" dirty="0" err="1">
                <a:ea typeface="Calibri"/>
                <a:cs typeface="TTE145F9B8t00"/>
              </a:rPr>
              <a:t>kui</a:t>
            </a:r>
            <a:r>
              <a:rPr lang="fi-FI" sz="2600" dirty="0">
                <a:ea typeface="Calibri"/>
                <a:cs typeface="TTE145F9B8t00"/>
              </a:rPr>
              <a:t> </a:t>
            </a:r>
            <a:r>
              <a:rPr lang="fi-FI" sz="2600" dirty="0" err="1">
                <a:ea typeface="Calibri"/>
                <a:cs typeface="TTE145F9B8t00"/>
              </a:rPr>
              <a:t>võõrkeele</a:t>
            </a:r>
            <a:r>
              <a:rPr lang="fi-FI" sz="2600" dirty="0">
                <a:ea typeface="Calibri"/>
                <a:cs typeface="TTE145F9B8t00"/>
              </a:rPr>
              <a:t> ja </a:t>
            </a:r>
            <a:r>
              <a:rPr lang="fi-FI" sz="2600" dirty="0" err="1">
                <a:ea typeface="Calibri"/>
                <a:cs typeface="TTE145F9B8t00"/>
              </a:rPr>
              <a:t>võõrfiloloogia</a:t>
            </a:r>
            <a:r>
              <a:rPr lang="fi-FI" sz="2600" dirty="0">
                <a:ea typeface="Calibri"/>
                <a:cs typeface="TTE145F9B8t00"/>
              </a:rPr>
              <a:t> </a:t>
            </a:r>
            <a:r>
              <a:rPr lang="fi-FI" sz="2600" dirty="0" err="1" smtClean="0">
                <a:ea typeface="Calibri"/>
                <a:cs typeface="TTE145F9B8t00"/>
              </a:rPr>
              <a:t>erialade</a:t>
            </a:r>
            <a:r>
              <a:rPr lang="en-US" sz="2600" dirty="0" smtClean="0">
                <a:ea typeface="Calibri"/>
                <a:cs typeface="Times New Roman"/>
              </a:rPr>
              <a:t> </a:t>
            </a:r>
            <a:r>
              <a:rPr lang="fi-FI" sz="2600" dirty="0" err="1" smtClean="0">
                <a:ea typeface="Calibri"/>
                <a:cs typeface="TTE145F9B8t00"/>
              </a:rPr>
              <a:t>õppekavadesse</a:t>
            </a:r>
            <a:r>
              <a:rPr lang="fi-FI" sz="2600" dirty="0" smtClean="0">
                <a:ea typeface="Calibri"/>
                <a:cs typeface="TTE145F9B8t00"/>
              </a:rPr>
              <a:t> </a:t>
            </a:r>
            <a:r>
              <a:rPr lang="fi-FI" sz="2600" dirty="0" err="1" smtClean="0">
                <a:ea typeface="Calibri"/>
                <a:cs typeface="TTE145F9B8t00"/>
              </a:rPr>
              <a:t>lõimitud</a:t>
            </a:r>
            <a:r>
              <a:rPr lang="fi-FI" sz="2600" dirty="0" smtClean="0">
                <a:ea typeface="Calibri"/>
                <a:cs typeface="TTE145F9B8t00"/>
              </a:rPr>
              <a:t> </a:t>
            </a:r>
            <a:r>
              <a:rPr lang="fi-FI" sz="2600" dirty="0" err="1">
                <a:ea typeface="Calibri"/>
                <a:cs typeface="TTE145F9B8t00"/>
              </a:rPr>
              <a:t>valikmoodulid</a:t>
            </a:r>
            <a:r>
              <a:rPr lang="fi-FI" sz="2600" dirty="0">
                <a:ea typeface="Calibri"/>
                <a:cs typeface="TTE145F9B8t00"/>
              </a:rPr>
              <a:t>, </a:t>
            </a:r>
            <a:r>
              <a:rPr lang="et-EE" sz="2600" dirty="0" smtClean="0">
                <a:ea typeface="Calibri"/>
                <a:cs typeface="TTE145F9B8t00"/>
              </a:rPr>
              <a:t>mis </a:t>
            </a:r>
            <a:r>
              <a:rPr lang="fi-FI" sz="2600" dirty="0" smtClean="0">
                <a:ea typeface="Calibri"/>
                <a:cs typeface="TTE145F9B8t00"/>
              </a:rPr>
              <a:t>anna</a:t>
            </a:r>
            <a:r>
              <a:rPr lang="et-EE" sz="2600" dirty="0" err="1" smtClean="0">
                <a:ea typeface="Calibri"/>
                <a:cs typeface="TTE145F9B8t00"/>
              </a:rPr>
              <a:t>vad</a:t>
            </a:r>
            <a:r>
              <a:rPr lang="fi-FI" sz="2600" dirty="0" smtClean="0">
                <a:ea typeface="Calibri"/>
                <a:cs typeface="TTE145F9B8t00"/>
              </a:rPr>
              <a:t> </a:t>
            </a:r>
            <a:r>
              <a:rPr lang="fi-FI" sz="2600" dirty="0" err="1">
                <a:ea typeface="Calibri"/>
                <a:cs typeface="TTE145F9B8t00"/>
              </a:rPr>
              <a:t>vajaliku</a:t>
            </a:r>
            <a:r>
              <a:rPr lang="fi-FI" sz="2600" dirty="0">
                <a:ea typeface="Calibri"/>
                <a:cs typeface="TTE145F9B8t00"/>
              </a:rPr>
              <a:t> </a:t>
            </a:r>
            <a:r>
              <a:rPr lang="fi-FI" sz="2600" dirty="0" err="1">
                <a:ea typeface="Calibri"/>
                <a:cs typeface="TTE145F9B8t00"/>
              </a:rPr>
              <a:t>ettevalmistuse</a:t>
            </a:r>
            <a:r>
              <a:rPr lang="fi-FI" sz="2600" dirty="0">
                <a:ea typeface="Calibri"/>
                <a:cs typeface="TTE145F9B8t00"/>
              </a:rPr>
              <a:t> </a:t>
            </a:r>
            <a:r>
              <a:rPr lang="fi-FI" sz="2600" dirty="0" err="1" smtClean="0">
                <a:ea typeface="Calibri"/>
                <a:cs typeface="TTE145F9B8t00"/>
              </a:rPr>
              <a:t>viibida</a:t>
            </a:r>
            <a:r>
              <a:rPr lang="en-US" sz="2600" dirty="0" smtClean="0">
                <a:ea typeface="Calibri"/>
                <a:cs typeface="Times New Roman"/>
              </a:rPr>
              <a:t> </a:t>
            </a:r>
            <a:r>
              <a:rPr lang="fi-FI" sz="2600" dirty="0" err="1" smtClean="0">
                <a:ea typeface="Calibri"/>
                <a:cs typeface="TTE145F9B8t00"/>
              </a:rPr>
              <a:t>välisõppekeskuses</a:t>
            </a:r>
            <a:r>
              <a:rPr lang="fi-FI" sz="2600" dirty="0" smtClean="0">
                <a:ea typeface="Calibri"/>
                <a:cs typeface="TTE145F9B8t00"/>
              </a:rPr>
              <a:t> </a:t>
            </a:r>
            <a:r>
              <a:rPr lang="fi-FI" sz="2600" dirty="0" err="1">
                <a:ea typeface="Calibri"/>
                <a:cs typeface="TTE145F9B8t00"/>
              </a:rPr>
              <a:t>praktikal</a:t>
            </a:r>
            <a:r>
              <a:rPr lang="fi-FI" sz="2600" dirty="0">
                <a:ea typeface="Calibri"/>
                <a:cs typeface="TTE145F9B8t00"/>
              </a:rPr>
              <a:t> </a:t>
            </a:r>
            <a:r>
              <a:rPr lang="fi-FI" sz="2600" dirty="0" err="1">
                <a:ea typeface="Calibri"/>
                <a:cs typeface="TTE145F9B8t00"/>
              </a:rPr>
              <a:t>ning</a:t>
            </a:r>
            <a:r>
              <a:rPr lang="fi-FI" sz="2600" dirty="0">
                <a:ea typeface="Calibri"/>
                <a:cs typeface="TTE145F9B8t00"/>
              </a:rPr>
              <a:t> </a:t>
            </a:r>
            <a:r>
              <a:rPr lang="fi-FI" sz="2600" dirty="0" err="1">
                <a:ea typeface="Calibri"/>
                <a:cs typeface="TTE145F9B8t00"/>
              </a:rPr>
              <a:t>töötada</a:t>
            </a:r>
            <a:r>
              <a:rPr lang="fi-FI" sz="2600" dirty="0">
                <a:ea typeface="Calibri"/>
                <a:cs typeface="TTE145F9B8t00"/>
              </a:rPr>
              <a:t> eesti </a:t>
            </a:r>
            <a:r>
              <a:rPr lang="fi-FI" sz="2600" dirty="0" err="1">
                <a:ea typeface="Calibri"/>
                <a:cs typeface="TTE145F9B8t00"/>
              </a:rPr>
              <a:t>keele</a:t>
            </a:r>
            <a:r>
              <a:rPr lang="fi-FI" sz="2600" dirty="0">
                <a:ea typeface="Calibri"/>
                <a:cs typeface="TTE145F9B8t00"/>
              </a:rPr>
              <a:t> ja </a:t>
            </a:r>
            <a:r>
              <a:rPr lang="fi-FI" sz="2600" dirty="0" err="1">
                <a:ea typeface="Calibri"/>
                <a:cs typeface="TTE145F9B8t00"/>
              </a:rPr>
              <a:t>kultuuri</a:t>
            </a:r>
            <a:r>
              <a:rPr lang="fi-FI" sz="2600" dirty="0">
                <a:ea typeface="Calibri"/>
                <a:cs typeface="TTE145F9B8t00"/>
              </a:rPr>
              <a:t> </a:t>
            </a:r>
            <a:r>
              <a:rPr lang="fi-FI" sz="2600" dirty="0" err="1">
                <a:ea typeface="Calibri"/>
                <a:cs typeface="TTE145F9B8t00"/>
              </a:rPr>
              <a:t>õppejõuna</a:t>
            </a:r>
            <a:r>
              <a:rPr lang="fi-FI" sz="2600" dirty="0">
                <a:ea typeface="Calibri"/>
                <a:cs typeface="TTE145F9B8t00"/>
              </a:rPr>
              <a:t> </a:t>
            </a:r>
            <a:r>
              <a:rPr lang="fi-FI" sz="2600" dirty="0" err="1">
                <a:ea typeface="Calibri"/>
                <a:cs typeface="TTE145F9B8t00"/>
              </a:rPr>
              <a:t>väljaspool</a:t>
            </a:r>
            <a:r>
              <a:rPr lang="fi-FI" sz="2600" dirty="0">
                <a:ea typeface="Calibri"/>
                <a:cs typeface="TTE145F9B8t00"/>
              </a:rPr>
              <a:t> </a:t>
            </a:r>
            <a:r>
              <a:rPr lang="fi-FI" sz="2600" dirty="0" smtClean="0">
                <a:ea typeface="Calibri"/>
                <a:cs typeface="TTE145F9B8t00"/>
              </a:rPr>
              <a:t>Eestit.</a:t>
            </a:r>
            <a:endParaRPr lang="en-US" sz="2600" dirty="0">
              <a:ea typeface="Calibri"/>
              <a:cs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t-EE" b="1" dirty="0"/>
              <a:t>r</a:t>
            </a:r>
            <a:r>
              <a:rPr lang="et-EE" b="1" dirty="0" smtClean="0"/>
              <a:t>ahvusvahelistumise taimelava Eesti ülikoolide jaoks.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28421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/>
          </a:bodyPr>
          <a:lstStyle/>
          <a:p>
            <a:r>
              <a:rPr lang="fi-FI" sz="3200" b="1" dirty="0" smtClean="0"/>
              <a:t>EKKAV</a:t>
            </a:r>
            <a:r>
              <a:rPr lang="et-EE" sz="3200" b="1" dirty="0" smtClean="0"/>
              <a:t>i</a:t>
            </a:r>
            <a:r>
              <a:rPr lang="fi-FI" sz="3200" b="1" dirty="0" smtClean="0"/>
              <a:t> </a:t>
            </a:r>
            <a:r>
              <a:rPr lang="fi-FI" sz="3200" b="1" dirty="0" err="1" smtClean="0"/>
              <a:t>tegevused</a:t>
            </a:r>
            <a:r>
              <a:rPr lang="et-EE" sz="3200" b="1" dirty="0" smtClean="0"/>
              <a:t>: KUIDAS? (1)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32448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fi-FI" sz="2600" dirty="0" err="1" smtClean="0">
                <a:ea typeface="Calibri"/>
                <a:cs typeface="Times New Roman"/>
              </a:rPr>
              <a:t>välisõppekeskuste</a:t>
            </a:r>
            <a:r>
              <a:rPr lang="fi-FI" sz="2600" dirty="0" smtClean="0">
                <a:ea typeface="Calibri"/>
                <a:cs typeface="Times New Roman"/>
              </a:rPr>
              <a:t> </a:t>
            </a:r>
            <a:r>
              <a:rPr lang="fi-FI" sz="2600" dirty="0" err="1">
                <a:ea typeface="Calibri"/>
                <a:cs typeface="Times New Roman"/>
              </a:rPr>
              <a:t>asutamine</a:t>
            </a:r>
            <a:r>
              <a:rPr lang="fi-FI" sz="2600" dirty="0">
                <a:ea typeface="Calibri"/>
                <a:cs typeface="Times New Roman"/>
              </a:rPr>
              <a:t>;</a:t>
            </a:r>
            <a:endParaRPr lang="en-US" sz="2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fi-FI" sz="2600" dirty="0" err="1" smtClean="0">
                <a:ea typeface="Calibri"/>
                <a:cs typeface="Times New Roman"/>
              </a:rPr>
              <a:t>lektorite</a:t>
            </a:r>
            <a:r>
              <a:rPr lang="fi-FI" sz="2600" dirty="0" smtClean="0">
                <a:ea typeface="Calibri"/>
                <a:cs typeface="Times New Roman"/>
              </a:rPr>
              <a:t> </a:t>
            </a:r>
            <a:r>
              <a:rPr lang="fi-FI" sz="2600" dirty="0" err="1">
                <a:ea typeface="Calibri"/>
                <a:cs typeface="Times New Roman"/>
              </a:rPr>
              <a:t>lähetamine</a:t>
            </a:r>
            <a:r>
              <a:rPr lang="fi-FI" sz="2600" dirty="0">
                <a:ea typeface="Calibri"/>
                <a:cs typeface="Times New Roman"/>
              </a:rPr>
              <a:t> </a:t>
            </a:r>
            <a:r>
              <a:rPr lang="fi-FI" sz="2600" dirty="0" err="1" smtClean="0">
                <a:ea typeface="Calibri"/>
                <a:cs typeface="Times New Roman"/>
              </a:rPr>
              <a:t>välisõppekeskustesse</a:t>
            </a:r>
            <a:r>
              <a:rPr lang="fi-FI" sz="2600" dirty="0" smtClean="0">
                <a:ea typeface="Calibri"/>
                <a:cs typeface="Times New Roman"/>
              </a:rPr>
              <a:t>;</a:t>
            </a:r>
            <a:endParaRPr lang="et-EE" sz="2600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fi-FI" sz="2600" dirty="0" err="1" smtClean="0">
                <a:ea typeface="Calibri"/>
                <a:cs typeface="Times New Roman"/>
              </a:rPr>
              <a:t>külalisloengud</a:t>
            </a:r>
            <a:r>
              <a:rPr lang="fi-FI" sz="2600" dirty="0" smtClean="0">
                <a:ea typeface="Calibri"/>
                <a:cs typeface="Times New Roman"/>
              </a:rPr>
              <a:t> </a:t>
            </a:r>
            <a:r>
              <a:rPr lang="fi-FI" sz="2600" dirty="0" err="1">
                <a:ea typeface="Calibri"/>
                <a:cs typeface="Times New Roman"/>
              </a:rPr>
              <a:t>välisõppekeskustes</a:t>
            </a:r>
            <a:r>
              <a:rPr lang="fi-FI" sz="2600" dirty="0" smtClean="0">
                <a:ea typeface="Calibri"/>
                <a:cs typeface="Times New Roman"/>
              </a:rPr>
              <a:t>;</a:t>
            </a:r>
            <a:endParaRPr lang="et-EE" sz="26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fi-FI" sz="2600" dirty="0" err="1">
                <a:ea typeface="Calibri"/>
                <a:cs typeface="Times New Roman"/>
              </a:rPr>
              <a:t>tegutsevate</a:t>
            </a:r>
            <a:r>
              <a:rPr lang="fi-FI" sz="2600" dirty="0">
                <a:ea typeface="Calibri"/>
                <a:cs typeface="Times New Roman"/>
              </a:rPr>
              <a:t> </a:t>
            </a:r>
            <a:r>
              <a:rPr lang="fi-FI" sz="2600" dirty="0" err="1">
                <a:ea typeface="Calibri"/>
                <a:cs typeface="Times New Roman"/>
              </a:rPr>
              <a:t>välisõppekeskuste</a:t>
            </a:r>
            <a:r>
              <a:rPr lang="fi-FI" sz="2600" dirty="0">
                <a:ea typeface="Calibri"/>
                <a:cs typeface="Times New Roman"/>
              </a:rPr>
              <a:t> </a:t>
            </a:r>
            <a:r>
              <a:rPr lang="fi-FI" sz="2600" dirty="0" err="1">
                <a:ea typeface="Calibri"/>
                <a:cs typeface="Times New Roman"/>
              </a:rPr>
              <a:t>toetamine</a:t>
            </a:r>
            <a:r>
              <a:rPr lang="fi-FI" sz="2600" dirty="0">
                <a:ea typeface="Calibri"/>
                <a:cs typeface="Times New Roman"/>
              </a:rPr>
              <a:t> </a:t>
            </a:r>
            <a:r>
              <a:rPr lang="fi-FI" sz="2600" dirty="0" err="1">
                <a:ea typeface="Calibri"/>
                <a:cs typeface="Times New Roman"/>
              </a:rPr>
              <a:t>õppevaraga</a:t>
            </a:r>
            <a:r>
              <a:rPr lang="fi-FI" sz="2600" dirty="0" smtClean="0">
                <a:ea typeface="Calibri"/>
                <a:cs typeface="Times New Roman"/>
              </a:rPr>
              <a:t>;</a:t>
            </a:r>
            <a:endParaRPr lang="en-US" sz="2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fi-FI" sz="2600" dirty="0">
                <a:ea typeface="Calibri"/>
                <a:cs typeface="Times New Roman"/>
              </a:rPr>
              <a:t>eesti </a:t>
            </a:r>
            <a:r>
              <a:rPr lang="fi-FI" sz="2600" dirty="0" err="1">
                <a:ea typeface="Calibri"/>
                <a:cs typeface="Times New Roman"/>
              </a:rPr>
              <a:t>keele</a:t>
            </a:r>
            <a:r>
              <a:rPr lang="fi-FI" sz="2600" dirty="0">
                <a:ea typeface="Calibri"/>
                <a:cs typeface="Times New Roman"/>
              </a:rPr>
              <a:t> ja </a:t>
            </a:r>
            <a:r>
              <a:rPr lang="fi-FI" sz="2600" dirty="0" err="1">
                <a:ea typeface="Calibri"/>
                <a:cs typeface="Times New Roman"/>
              </a:rPr>
              <a:t>kultuuri</a:t>
            </a:r>
            <a:r>
              <a:rPr lang="fi-FI" sz="2600" dirty="0">
                <a:ea typeface="Calibri"/>
                <a:cs typeface="Times New Roman"/>
              </a:rPr>
              <a:t> </a:t>
            </a:r>
            <a:r>
              <a:rPr lang="fi-FI" sz="2600" dirty="0" err="1">
                <a:ea typeface="Calibri"/>
                <a:cs typeface="Times New Roman"/>
              </a:rPr>
              <a:t>õppurite</a:t>
            </a:r>
            <a:r>
              <a:rPr lang="fi-FI" sz="2600" dirty="0">
                <a:ea typeface="Calibri"/>
                <a:cs typeface="Times New Roman"/>
              </a:rPr>
              <a:t> </a:t>
            </a:r>
            <a:r>
              <a:rPr lang="fi-FI" sz="2600" dirty="0" err="1" smtClean="0">
                <a:ea typeface="Calibri"/>
                <a:cs typeface="Times New Roman"/>
              </a:rPr>
              <a:t>stipendiumid</a:t>
            </a:r>
            <a:r>
              <a:rPr lang="fi-FI" sz="2600" dirty="0" smtClean="0">
                <a:ea typeface="Calibri"/>
                <a:cs typeface="Times New Roman"/>
              </a:rPr>
              <a:t> </a:t>
            </a:r>
            <a:r>
              <a:rPr lang="fi-FI" sz="2600" dirty="0" err="1" smtClean="0">
                <a:ea typeface="Calibri"/>
                <a:cs typeface="Times New Roman"/>
              </a:rPr>
              <a:t>suveülikoolidesse</a:t>
            </a:r>
            <a:r>
              <a:rPr lang="fi-FI" sz="2600" dirty="0" smtClean="0">
                <a:ea typeface="Calibri"/>
                <a:cs typeface="Times New Roman"/>
              </a:rPr>
              <a:t> </a:t>
            </a:r>
            <a:r>
              <a:rPr lang="fi-FI" sz="2600" dirty="0" err="1">
                <a:ea typeface="Calibri"/>
                <a:cs typeface="Times New Roman"/>
              </a:rPr>
              <a:t>T</a:t>
            </a:r>
            <a:r>
              <a:rPr lang="fi-FI" sz="2600" dirty="0" err="1" smtClean="0">
                <a:ea typeface="Calibri"/>
                <a:cs typeface="Times New Roman"/>
              </a:rPr>
              <a:t>artus</a:t>
            </a:r>
            <a:r>
              <a:rPr lang="fi-FI" sz="2600" dirty="0" smtClean="0">
                <a:ea typeface="Calibri"/>
                <a:cs typeface="Times New Roman"/>
              </a:rPr>
              <a:t> ja </a:t>
            </a:r>
            <a:r>
              <a:rPr lang="fi-FI" sz="2600" dirty="0" err="1" smtClean="0">
                <a:ea typeface="Calibri"/>
                <a:cs typeface="Times New Roman"/>
              </a:rPr>
              <a:t>Tallinnas</a:t>
            </a:r>
            <a:r>
              <a:rPr lang="fi-FI" sz="2600" dirty="0" smtClean="0">
                <a:ea typeface="Calibri"/>
                <a:cs typeface="Times New Roman"/>
              </a:rPr>
              <a:t>;</a:t>
            </a:r>
            <a:endParaRPr lang="en-US" sz="2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fi-FI" dirty="0" smtClean="0"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711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b="1" dirty="0"/>
              <a:t>EKKAV</a:t>
            </a:r>
            <a:r>
              <a:rPr lang="et-EE" sz="3200" b="1" dirty="0"/>
              <a:t>i</a:t>
            </a:r>
            <a:r>
              <a:rPr lang="fi-FI" sz="3200" b="1" dirty="0"/>
              <a:t> </a:t>
            </a:r>
            <a:r>
              <a:rPr lang="fi-FI" sz="3200" b="1" dirty="0" err="1"/>
              <a:t>tegevused</a:t>
            </a:r>
            <a:r>
              <a:rPr lang="et-EE" sz="3200" b="1" dirty="0"/>
              <a:t>: KUIDAS? </a:t>
            </a:r>
            <a:r>
              <a:rPr lang="et-EE" sz="3200" b="1" dirty="0" smtClean="0"/>
              <a:t>(2)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1"/>
            <a:ext cx="8229600" cy="3744417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fi-FI" sz="2800" dirty="0" err="1">
                <a:solidFill>
                  <a:prstClr val="black"/>
                </a:solidFill>
                <a:ea typeface="Calibri"/>
                <a:cs typeface="Times New Roman"/>
              </a:rPr>
              <a:t>Eestiga</a:t>
            </a:r>
            <a:r>
              <a:rPr lang="fi-FI" sz="28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fi-FI" sz="2800" dirty="0" err="1">
                <a:solidFill>
                  <a:prstClr val="black"/>
                </a:solidFill>
                <a:ea typeface="Calibri"/>
                <a:cs typeface="Times New Roman"/>
              </a:rPr>
              <a:t>seotud</a:t>
            </a:r>
            <a:r>
              <a:rPr lang="fi-FI" sz="28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fi-FI" sz="2800" dirty="0" err="1">
                <a:solidFill>
                  <a:prstClr val="black"/>
                </a:solidFill>
                <a:ea typeface="Calibri"/>
                <a:cs typeface="Times New Roman"/>
              </a:rPr>
              <a:t>uurijastipendiumid</a:t>
            </a:r>
            <a:r>
              <a:rPr lang="fi-FI" sz="28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fi-FI" sz="2800" i="1" dirty="0" err="1">
                <a:solidFill>
                  <a:prstClr val="black"/>
                </a:solidFill>
                <a:ea typeface="Calibri"/>
                <a:cs typeface="Times New Roman"/>
              </a:rPr>
              <a:t>Estophilus</a:t>
            </a:r>
            <a:r>
              <a:rPr lang="fi-FI" sz="2800" dirty="0">
                <a:solidFill>
                  <a:prstClr val="black"/>
                </a:solidFill>
                <a:ea typeface="Calibri"/>
                <a:cs typeface="Times New Roman"/>
              </a:rPr>
              <a:t>;</a:t>
            </a:r>
            <a:endParaRPr lang="en-US" sz="2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fi-FI" sz="2800" dirty="0" err="1">
                <a:solidFill>
                  <a:prstClr val="black"/>
                </a:solidFill>
                <a:ea typeface="Calibri"/>
                <a:cs typeface="Times New Roman"/>
              </a:rPr>
              <a:t>õppejõudude</a:t>
            </a:r>
            <a:r>
              <a:rPr lang="fi-FI" sz="28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fi-FI" sz="2800" dirty="0" err="1">
                <a:solidFill>
                  <a:prstClr val="black"/>
                </a:solidFill>
                <a:ea typeface="Calibri"/>
                <a:cs typeface="Times New Roman"/>
              </a:rPr>
              <a:t>koolitus</a:t>
            </a:r>
            <a:r>
              <a:rPr lang="fi-FI" sz="2800" dirty="0">
                <a:solidFill>
                  <a:prstClr val="black"/>
                </a:solidFill>
                <a:ea typeface="Calibri"/>
                <a:cs typeface="Times New Roman"/>
              </a:rPr>
              <a:t>: </a:t>
            </a:r>
            <a:r>
              <a:rPr lang="fi-FI" sz="2800" dirty="0" err="1">
                <a:solidFill>
                  <a:prstClr val="black"/>
                </a:solidFill>
                <a:ea typeface="Calibri"/>
                <a:cs typeface="Times New Roman"/>
              </a:rPr>
              <a:t>täienduskursused</a:t>
            </a:r>
            <a:r>
              <a:rPr lang="fi-FI" sz="28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fi-FI" sz="2800" dirty="0" err="1">
                <a:solidFill>
                  <a:prstClr val="black"/>
                </a:solidFill>
                <a:ea typeface="Calibri"/>
                <a:cs typeface="Times New Roman"/>
              </a:rPr>
              <a:t>igal</a:t>
            </a:r>
            <a:r>
              <a:rPr lang="fi-FI" sz="28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fi-FI" sz="2800" dirty="0" err="1">
                <a:solidFill>
                  <a:prstClr val="black"/>
                </a:solidFill>
                <a:ea typeface="Calibri"/>
                <a:cs typeface="Times New Roman"/>
              </a:rPr>
              <a:t>suvel</a:t>
            </a:r>
            <a:r>
              <a:rPr lang="fi-FI" sz="2800" dirty="0">
                <a:solidFill>
                  <a:prstClr val="black"/>
                </a:solidFill>
                <a:ea typeface="Calibri"/>
                <a:cs typeface="Times New Roman"/>
              </a:rPr>
              <a:t>, </a:t>
            </a:r>
            <a:r>
              <a:rPr lang="fi-FI" sz="2800" dirty="0" err="1">
                <a:solidFill>
                  <a:prstClr val="black"/>
                </a:solidFill>
                <a:ea typeface="Calibri"/>
                <a:cs typeface="Times New Roman"/>
              </a:rPr>
              <a:t>konverentsid</a:t>
            </a:r>
            <a:r>
              <a:rPr lang="fi-FI" sz="28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fi-FI" sz="2800" i="1" dirty="0">
                <a:solidFill>
                  <a:prstClr val="black"/>
                </a:solidFill>
                <a:ea typeface="Calibri"/>
                <a:cs typeface="Times New Roman"/>
              </a:rPr>
              <a:t>Eesti </a:t>
            </a:r>
            <a:r>
              <a:rPr lang="fi-FI" sz="2800" i="1" dirty="0" err="1">
                <a:solidFill>
                  <a:prstClr val="black"/>
                </a:solidFill>
                <a:ea typeface="Calibri"/>
                <a:cs typeface="Times New Roman"/>
              </a:rPr>
              <a:t>keel</a:t>
            </a:r>
            <a:r>
              <a:rPr lang="fi-FI" sz="2800" i="1" dirty="0">
                <a:solidFill>
                  <a:prstClr val="black"/>
                </a:solidFill>
                <a:ea typeface="Calibri"/>
                <a:cs typeface="Times New Roman"/>
              </a:rPr>
              <a:t> ja </a:t>
            </a:r>
            <a:r>
              <a:rPr lang="fi-FI" sz="2800" i="1" dirty="0" err="1">
                <a:solidFill>
                  <a:prstClr val="black"/>
                </a:solidFill>
                <a:ea typeface="Calibri"/>
                <a:cs typeface="Times New Roman"/>
              </a:rPr>
              <a:t>kultuur</a:t>
            </a:r>
            <a:r>
              <a:rPr lang="fi-FI" sz="2800" i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fi-FI" sz="2800" i="1" dirty="0" err="1">
                <a:solidFill>
                  <a:prstClr val="black"/>
                </a:solidFill>
                <a:ea typeface="Calibri"/>
                <a:cs typeface="Times New Roman"/>
              </a:rPr>
              <a:t>maailmas</a:t>
            </a:r>
            <a:r>
              <a:rPr lang="fi-FI" sz="2800" i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t-EE" sz="2800" dirty="0">
                <a:solidFill>
                  <a:prstClr val="black"/>
                </a:solidFill>
                <a:ea typeface="Calibri"/>
                <a:cs typeface="Times New Roman"/>
              </a:rPr>
              <a:t>4</a:t>
            </a:r>
            <a:r>
              <a:rPr lang="fi-FI" sz="28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fi-FI" sz="2800" dirty="0" err="1">
                <a:solidFill>
                  <a:prstClr val="black"/>
                </a:solidFill>
                <a:ea typeface="Calibri"/>
                <a:cs typeface="Times New Roman"/>
              </a:rPr>
              <a:t>aasta</a:t>
            </a:r>
            <a:r>
              <a:rPr lang="fi-FI" sz="28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fi-FI" sz="2800" dirty="0" err="1" smtClean="0">
                <a:solidFill>
                  <a:prstClr val="black"/>
                </a:solidFill>
                <a:ea typeface="Calibri"/>
                <a:cs typeface="Times New Roman"/>
              </a:rPr>
              <a:t>järel</a:t>
            </a:r>
            <a:r>
              <a:rPr lang="et-EE" sz="2800" dirty="0" smtClean="0">
                <a:solidFill>
                  <a:prstClr val="black"/>
                </a:solidFill>
                <a:ea typeface="Calibri"/>
                <a:cs typeface="Times New Roman"/>
              </a:rPr>
              <a:t>, viimane oli 2016</a:t>
            </a:r>
            <a:r>
              <a:rPr lang="fi-FI" sz="2800" dirty="0" smtClean="0">
                <a:solidFill>
                  <a:prstClr val="black"/>
                </a:solidFill>
                <a:ea typeface="Calibri"/>
                <a:cs typeface="Times New Roman"/>
              </a:rPr>
              <a:t>;</a:t>
            </a:r>
            <a:endParaRPr lang="en-US" sz="2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fi-FI" sz="2800" dirty="0" err="1">
                <a:solidFill>
                  <a:prstClr val="black"/>
                </a:solidFill>
                <a:ea typeface="Calibri"/>
                <a:cs typeface="Times New Roman"/>
              </a:rPr>
              <a:t>uuringute</a:t>
            </a:r>
            <a:r>
              <a:rPr lang="fi-FI" sz="28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fi-FI" sz="2800" dirty="0" err="1">
                <a:solidFill>
                  <a:prstClr val="black"/>
                </a:solidFill>
                <a:ea typeface="Calibri"/>
                <a:cs typeface="Times New Roman"/>
              </a:rPr>
              <a:t>edendamine</a:t>
            </a:r>
            <a:r>
              <a:rPr lang="fi-FI" sz="2800" dirty="0">
                <a:solidFill>
                  <a:prstClr val="black"/>
                </a:solidFill>
                <a:ea typeface="Calibri"/>
                <a:cs typeface="Times New Roman"/>
              </a:rPr>
              <a:t>;</a:t>
            </a:r>
            <a:endParaRPr lang="en-US" sz="2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fi-FI" sz="2800" dirty="0" err="1">
                <a:solidFill>
                  <a:prstClr val="black"/>
                </a:solidFill>
                <a:ea typeface="Calibri"/>
                <a:cs typeface="Times New Roman"/>
              </a:rPr>
              <a:t>õppevara</a:t>
            </a:r>
            <a:r>
              <a:rPr lang="fi-FI" sz="28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fi-FI" sz="2800" dirty="0" err="1">
                <a:solidFill>
                  <a:prstClr val="black"/>
                </a:solidFill>
                <a:ea typeface="Calibri"/>
                <a:cs typeface="Times New Roman"/>
              </a:rPr>
              <a:t>arendamine</a:t>
            </a:r>
            <a:r>
              <a:rPr lang="fi-FI" sz="2800" dirty="0">
                <a:solidFill>
                  <a:prstClr val="black"/>
                </a:solidFill>
                <a:ea typeface="Calibri"/>
                <a:cs typeface="Times New Roman"/>
              </a:rPr>
              <a:t>;</a:t>
            </a:r>
            <a:endParaRPr lang="en-US" sz="2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•"/>
              <a:tabLst>
                <a:tab pos="457200" algn="l"/>
              </a:tabLst>
            </a:pPr>
            <a:r>
              <a:rPr lang="fi-FI" sz="2800" dirty="0" err="1" smtClean="0">
                <a:solidFill>
                  <a:prstClr val="black"/>
                </a:solidFill>
                <a:ea typeface="Calibri"/>
                <a:cs typeface="Times New Roman"/>
              </a:rPr>
              <a:t>teavitustegevu</a:t>
            </a:r>
            <a:r>
              <a:rPr lang="et-EE" sz="2800" dirty="0" smtClean="0">
                <a:solidFill>
                  <a:prstClr val="black"/>
                </a:solidFill>
                <a:ea typeface="Calibri"/>
                <a:cs typeface="Times New Roman"/>
              </a:rPr>
              <a:t>s</a:t>
            </a:r>
            <a:r>
              <a:rPr lang="fi-FI" sz="28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  <a:endParaRPr lang="en-US" sz="2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514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</a:pPr>
            <a:r>
              <a:rPr lang="en-US" sz="3200" b="1" dirty="0" err="1">
                <a:solidFill>
                  <a:prstClr val="black"/>
                </a:solidFill>
                <a:latin typeface="TTE1607828t00"/>
                <a:ea typeface="Calibri"/>
                <a:cs typeface="TTE1607828t00"/>
              </a:rPr>
              <a:t>Kuidas</a:t>
            </a:r>
            <a:r>
              <a:rPr lang="en-US" sz="3200" b="1" dirty="0">
                <a:solidFill>
                  <a:prstClr val="black"/>
                </a:solidFill>
                <a:latin typeface="TTE1607828t00"/>
                <a:ea typeface="Calibri"/>
                <a:cs typeface="TTE1607828t00"/>
              </a:rPr>
              <a:t> </a:t>
            </a:r>
            <a:r>
              <a:rPr lang="en-US" sz="3200" b="1" dirty="0" smtClean="0">
                <a:solidFill>
                  <a:prstClr val="black"/>
                </a:solidFill>
                <a:latin typeface="TTE1607828t00"/>
                <a:ea typeface="Calibri"/>
                <a:cs typeface="TTE1607828t00"/>
              </a:rPr>
              <a:t>VÕN </a:t>
            </a:r>
            <a:r>
              <a:rPr lang="en-US" sz="3200" b="1" dirty="0" err="1" smtClean="0">
                <a:solidFill>
                  <a:prstClr val="black"/>
                </a:solidFill>
                <a:latin typeface="TTE1607828t00"/>
                <a:ea typeface="Calibri"/>
                <a:cs typeface="TTE1607828t00"/>
              </a:rPr>
              <a:t>valib</a:t>
            </a:r>
            <a:r>
              <a:rPr lang="en-US" sz="3200" b="1" dirty="0" smtClean="0">
                <a:solidFill>
                  <a:prstClr val="black"/>
                </a:solidFill>
                <a:latin typeface="TTE1607828t00"/>
                <a:ea typeface="Calibri"/>
                <a:cs typeface="TTE1607828t00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TTE1607828t00"/>
                <a:ea typeface="Calibri"/>
                <a:cs typeface="TTE1607828t00"/>
              </a:rPr>
              <a:t>õpetuskohti</a:t>
            </a:r>
            <a:r>
              <a:rPr lang="en-US" sz="3200" b="1" dirty="0" smtClean="0">
                <a:solidFill>
                  <a:prstClr val="black"/>
                </a:solidFill>
                <a:latin typeface="TTE1607828t00"/>
                <a:ea typeface="Calibri"/>
                <a:cs typeface="TTE1607828t00"/>
              </a:rPr>
              <a:t>: RIIK?</a:t>
            </a:r>
            <a:r>
              <a:rPr lang="en-US" sz="32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en-US" sz="32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i-FI" dirty="0" err="1">
                <a:ea typeface="Calibri"/>
                <a:cs typeface="TTE145F9B8t00"/>
              </a:rPr>
              <a:t>E</a:t>
            </a:r>
            <a:r>
              <a:rPr lang="fi-FI" dirty="0" err="1" smtClean="0">
                <a:ea typeface="Calibri"/>
                <a:cs typeface="TTE145F9B8t00"/>
              </a:rPr>
              <a:t>elistatud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dirty="0">
                <a:ea typeface="Calibri"/>
                <a:cs typeface="TTE145F9B8t00"/>
              </a:rPr>
              <a:t>on </a:t>
            </a:r>
            <a:r>
              <a:rPr lang="fi-FI" dirty="0" err="1">
                <a:ea typeface="Calibri"/>
                <a:cs typeface="TTE145F9B8t00"/>
              </a:rPr>
              <a:t>riigid</a:t>
            </a:r>
            <a:r>
              <a:rPr lang="fi-FI" dirty="0">
                <a:ea typeface="Calibri"/>
                <a:cs typeface="TTE145F9B8t00"/>
              </a:rPr>
              <a:t>, </a:t>
            </a:r>
            <a:r>
              <a:rPr lang="fi-FI" dirty="0" err="1">
                <a:ea typeface="Calibri"/>
                <a:cs typeface="TTE145F9B8t00"/>
              </a:rPr>
              <a:t>millega</a:t>
            </a:r>
            <a:r>
              <a:rPr lang="fi-FI" dirty="0">
                <a:ea typeface="Calibri"/>
                <a:cs typeface="TTE145F9B8t00"/>
              </a:rPr>
              <a:t> on </a:t>
            </a:r>
            <a:r>
              <a:rPr lang="fi-FI" dirty="0" err="1">
                <a:ea typeface="Calibri"/>
                <a:cs typeface="TTE145F9B8t00"/>
              </a:rPr>
              <a:t>sõlmitud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vastastikused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haridus-</a:t>
            </a:r>
            <a:r>
              <a:rPr lang="fi-FI" dirty="0">
                <a:ea typeface="Calibri"/>
                <a:cs typeface="TTE145F9B8t00"/>
              </a:rPr>
              <a:t> ja </a:t>
            </a:r>
            <a:r>
              <a:rPr lang="fi-FI" dirty="0" err="1">
                <a:ea typeface="Calibri"/>
                <a:cs typeface="TTE145F9B8t00"/>
              </a:rPr>
              <a:t>kultuurialased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koostöölepingud</a:t>
            </a:r>
            <a:r>
              <a:rPr lang="fi-FI" dirty="0" smtClean="0">
                <a:ea typeface="Calibri"/>
                <a:cs typeface="TTE145F9B8t00"/>
              </a:rPr>
              <a:t>;</a:t>
            </a:r>
            <a:r>
              <a:rPr lang="en-US" sz="2800" dirty="0" smtClean="0">
                <a:ea typeface="Calibri"/>
                <a:cs typeface="Times New Roman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kus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dirty="0">
                <a:ea typeface="Calibri"/>
                <a:cs typeface="TTE145F9B8t00"/>
              </a:rPr>
              <a:t>on </a:t>
            </a:r>
            <a:r>
              <a:rPr lang="fi-FI" b="1" dirty="0">
                <a:ea typeface="Calibri"/>
                <a:cs typeface="TTE145F9B8t00"/>
              </a:rPr>
              <a:t>huvi Eesti </a:t>
            </a:r>
            <a:r>
              <a:rPr lang="fi-FI" b="1" dirty="0" err="1">
                <a:ea typeface="Calibri"/>
                <a:cs typeface="TTE145F9B8t00"/>
              </a:rPr>
              <a:t>vastu</a:t>
            </a:r>
            <a:r>
              <a:rPr lang="fi-FI" b="1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ning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toetus</a:t>
            </a:r>
            <a:r>
              <a:rPr lang="fi-FI" dirty="0">
                <a:ea typeface="Calibri"/>
                <a:cs typeface="TTE145F9B8t00"/>
              </a:rPr>
              <a:t> eesti </a:t>
            </a:r>
            <a:r>
              <a:rPr lang="fi-FI" dirty="0" err="1">
                <a:ea typeface="Calibri"/>
                <a:cs typeface="TTE145F9B8t00"/>
              </a:rPr>
              <a:t>keele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ning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kultuuri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õpetamisele</a:t>
            </a:r>
            <a:r>
              <a:rPr lang="fi-FI" dirty="0">
                <a:ea typeface="Calibri"/>
                <a:cs typeface="TTE145F9B8t00"/>
              </a:rPr>
              <a:t>; </a:t>
            </a:r>
            <a:r>
              <a:rPr lang="fi-FI" dirty="0" err="1">
                <a:ea typeface="Calibri"/>
                <a:cs typeface="TTE145F9B8t00"/>
              </a:rPr>
              <a:t>kus</a:t>
            </a:r>
            <a:r>
              <a:rPr lang="fi-FI" dirty="0">
                <a:ea typeface="Calibri"/>
                <a:cs typeface="TTE145F9B8t00"/>
              </a:rPr>
              <a:t> Eesti </a:t>
            </a:r>
            <a:r>
              <a:rPr lang="fi-FI" dirty="0" err="1" smtClean="0">
                <a:ea typeface="Calibri"/>
                <a:cs typeface="TTE145F9B8t00"/>
              </a:rPr>
              <a:t>tutvustamine</a:t>
            </a:r>
            <a:r>
              <a:rPr lang="en-US" sz="2800" dirty="0" smtClean="0">
                <a:ea typeface="Calibri"/>
                <a:cs typeface="Times New Roman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ning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Eestisse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soodsa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suhtumise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kujundamine</a:t>
            </a:r>
            <a:r>
              <a:rPr lang="fi-FI" dirty="0">
                <a:ea typeface="Calibri"/>
                <a:cs typeface="TTE145F9B8t00"/>
              </a:rPr>
              <a:t> on </a:t>
            </a:r>
            <a:r>
              <a:rPr lang="fi-FI" b="1" dirty="0" err="1">
                <a:ea typeface="Calibri"/>
                <a:cs typeface="TTE145F9B8t00"/>
              </a:rPr>
              <a:t>tähtis</a:t>
            </a:r>
            <a:r>
              <a:rPr lang="fi-FI" b="1" dirty="0">
                <a:ea typeface="Calibri"/>
                <a:cs typeface="TTE145F9B8t00"/>
              </a:rPr>
              <a:t> </a:t>
            </a:r>
            <a:r>
              <a:rPr lang="fi-FI" b="1" dirty="0" err="1">
                <a:ea typeface="Calibri"/>
                <a:cs typeface="TTE145F9B8t00"/>
              </a:rPr>
              <a:t>poliitilistel</a:t>
            </a:r>
            <a:r>
              <a:rPr lang="fi-FI" b="1" dirty="0">
                <a:ea typeface="Calibri"/>
                <a:cs typeface="TTE145F9B8t00"/>
              </a:rPr>
              <a:t>, </a:t>
            </a:r>
            <a:r>
              <a:rPr lang="fi-FI" b="1" dirty="0" err="1">
                <a:ea typeface="Calibri"/>
                <a:cs typeface="TTE145F9B8t00"/>
              </a:rPr>
              <a:t>majanduslikel</a:t>
            </a:r>
            <a:r>
              <a:rPr lang="fi-FI" b="1" dirty="0">
                <a:ea typeface="Calibri"/>
                <a:cs typeface="TTE145F9B8t00"/>
              </a:rPr>
              <a:t> </a:t>
            </a:r>
            <a:r>
              <a:rPr lang="fi-FI" b="1" dirty="0" err="1" smtClean="0">
                <a:ea typeface="Calibri"/>
                <a:cs typeface="TTE145F9B8t00"/>
              </a:rPr>
              <a:t>või</a:t>
            </a:r>
            <a:r>
              <a:rPr lang="en-US" sz="2800" b="1" dirty="0" smtClean="0">
                <a:ea typeface="Calibri"/>
                <a:cs typeface="Times New Roman"/>
              </a:rPr>
              <a:t> </a:t>
            </a:r>
            <a:r>
              <a:rPr lang="fi-FI" b="1" dirty="0" err="1" smtClean="0">
                <a:ea typeface="Calibri"/>
                <a:cs typeface="TTE145F9B8t00"/>
              </a:rPr>
              <a:t>ajaloolis-kultuurilistel</a:t>
            </a:r>
            <a:r>
              <a:rPr lang="fi-FI" b="1" dirty="0" smtClean="0">
                <a:ea typeface="Calibri"/>
                <a:cs typeface="TTE145F9B8t00"/>
              </a:rPr>
              <a:t> </a:t>
            </a:r>
            <a:r>
              <a:rPr lang="fi-FI" b="1" dirty="0" err="1" smtClean="0">
                <a:ea typeface="Calibri"/>
                <a:cs typeface="TTE145F9B8t00"/>
              </a:rPr>
              <a:t>põhjustel</a:t>
            </a:r>
            <a:r>
              <a:rPr lang="et-EE" b="1" dirty="0" smtClean="0">
                <a:ea typeface="Calibri"/>
                <a:cs typeface="TTE145F9B8t00"/>
              </a:rPr>
              <a:t>, eesti diasporaa olemasolu ja toetus.</a:t>
            </a:r>
            <a:endParaRPr lang="fi-FI" b="1" dirty="0" smtClean="0">
              <a:ea typeface="Calibri"/>
              <a:cs typeface="TTE145F9B8t0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i-FI" b="1" dirty="0" err="1">
                <a:ea typeface="Calibri"/>
                <a:cs typeface="TTE145F9B8t00"/>
              </a:rPr>
              <a:t>G</a:t>
            </a:r>
            <a:r>
              <a:rPr lang="fi-FI" b="1" dirty="0" err="1" smtClean="0">
                <a:ea typeface="Calibri"/>
                <a:cs typeface="TTE145F9B8t00"/>
              </a:rPr>
              <a:t>eograafiline</a:t>
            </a:r>
            <a:r>
              <a:rPr lang="fi-FI" b="1" dirty="0" smtClean="0">
                <a:ea typeface="Calibri"/>
                <a:cs typeface="TTE145F9B8t00"/>
              </a:rPr>
              <a:t> </a:t>
            </a:r>
            <a:r>
              <a:rPr lang="fi-FI" b="1" dirty="0" err="1">
                <a:ea typeface="Calibri"/>
                <a:cs typeface="TTE145F9B8t00"/>
              </a:rPr>
              <a:t>tasakaal</a:t>
            </a:r>
            <a:r>
              <a:rPr lang="fi-FI" dirty="0">
                <a:ea typeface="Calibri"/>
                <a:cs typeface="TTE145F9B8t00"/>
              </a:rPr>
              <a:t>: </a:t>
            </a:r>
            <a:r>
              <a:rPr lang="fi-FI" dirty="0" err="1">
                <a:ea typeface="Calibri"/>
                <a:cs typeface="TTE145F9B8t00"/>
              </a:rPr>
              <a:t>välisõppekeskuste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võimalikult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ühtlane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jaotumine</a:t>
            </a:r>
            <a:r>
              <a:rPr lang="fi-FI" dirty="0">
                <a:ea typeface="Calibri"/>
                <a:cs typeface="TTE145F9B8t00"/>
              </a:rPr>
              <a:t> eri </a:t>
            </a:r>
            <a:r>
              <a:rPr lang="fi-FI" dirty="0" err="1">
                <a:ea typeface="Calibri"/>
                <a:cs typeface="TTE145F9B8t00"/>
              </a:rPr>
              <a:t>piirkondade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vahel</a:t>
            </a:r>
            <a:r>
              <a:rPr lang="fi-FI" dirty="0">
                <a:ea typeface="Calibri"/>
                <a:cs typeface="TTE145F9B8t00"/>
              </a:rPr>
              <a:t>.</a:t>
            </a:r>
            <a:endParaRPr lang="fi-FI" dirty="0" smtClean="0">
              <a:ea typeface="Calibri"/>
              <a:cs typeface="TTE145F9B8t0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i-FI" dirty="0" err="1">
                <a:ea typeface="Calibri"/>
                <a:cs typeface="TTE145F9B8t00"/>
              </a:rPr>
              <a:t>V</a:t>
            </a:r>
            <a:r>
              <a:rPr lang="fi-FI" dirty="0" err="1" smtClean="0">
                <a:ea typeface="Calibri"/>
                <a:cs typeface="TTE145F9B8t00"/>
              </a:rPr>
              <a:t>õimalus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teha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koostööd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muude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programmide</a:t>
            </a:r>
            <a:r>
              <a:rPr lang="fi-FI" dirty="0">
                <a:ea typeface="Calibri"/>
                <a:cs typeface="TTE145F9B8t00"/>
              </a:rPr>
              <a:t> ja </a:t>
            </a:r>
            <a:r>
              <a:rPr lang="fi-FI" dirty="0" err="1">
                <a:ea typeface="Calibri"/>
                <a:cs typeface="TTE145F9B8t00"/>
              </a:rPr>
              <a:t>partneritega</a:t>
            </a:r>
            <a:r>
              <a:rPr lang="fi-FI" dirty="0">
                <a:ea typeface="Calibri"/>
                <a:cs typeface="TTE145F9B8t00"/>
              </a:rPr>
              <a:t>: </a:t>
            </a:r>
            <a:r>
              <a:rPr lang="fi-FI" dirty="0" err="1">
                <a:ea typeface="Calibri"/>
                <a:cs typeface="TTE145F9B8t00"/>
              </a:rPr>
              <a:t>eelistatud</a:t>
            </a:r>
            <a:r>
              <a:rPr lang="fi-FI" dirty="0">
                <a:ea typeface="Calibri"/>
                <a:cs typeface="TTE145F9B8t00"/>
              </a:rPr>
              <a:t> on </a:t>
            </a:r>
            <a:r>
              <a:rPr lang="fi-FI" dirty="0" err="1">
                <a:ea typeface="Calibri"/>
                <a:cs typeface="TTE145F9B8t00"/>
              </a:rPr>
              <a:t>riigid</a:t>
            </a:r>
            <a:r>
              <a:rPr lang="fi-FI" dirty="0">
                <a:ea typeface="Calibri"/>
                <a:cs typeface="TTE145F9B8t00"/>
              </a:rPr>
              <a:t>, </a:t>
            </a:r>
            <a:r>
              <a:rPr lang="fi-FI" dirty="0" err="1">
                <a:ea typeface="Calibri"/>
                <a:cs typeface="TTE145F9B8t00"/>
              </a:rPr>
              <a:t>kus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leidub</a:t>
            </a:r>
            <a:r>
              <a:rPr lang="fi-FI" dirty="0">
                <a:ea typeface="Calibri"/>
                <a:cs typeface="TTE145F9B8t00"/>
              </a:rPr>
              <a:t> eesti </a:t>
            </a:r>
            <a:r>
              <a:rPr lang="fi-FI" dirty="0" err="1">
                <a:ea typeface="Calibri"/>
                <a:cs typeface="TTE145F9B8t00"/>
              </a:rPr>
              <a:t>keele</a:t>
            </a:r>
            <a:r>
              <a:rPr lang="fi-FI" dirty="0">
                <a:ea typeface="Calibri"/>
                <a:cs typeface="TTE145F9B8t00"/>
              </a:rPr>
              <a:t> ja </a:t>
            </a:r>
            <a:r>
              <a:rPr lang="fi-FI" dirty="0" err="1">
                <a:ea typeface="Calibri"/>
                <a:cs typeface="TTE145F9B8t00"/>
              </a:rPr>
              <a:t>kultuuri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õpetamise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b="1" dirty="0" err="1">
                <a:ea typeface="Calibri"/>
                <a:cs typeface="TTE145F9B8t00"/>
              </a:rPr>
              <a:t>kaasrahastajaid</a:t>
            </a:r>
            <a:r>
              <a:rPr lang="fi-FI" dirty="0">
                <a:ea typeface="Calibri"/>
                <a:cs typeface="TTE145F9B8t00"/>
              </a:rPr>
              <a:t>.</a:t>
            </a:r>
            <a:endParaRPr lang="en-US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fi-FI" dirty="0">
                <a:ea typeface="Calibri"/>
                <a:cs typeface="TTE145F9B8t00"/>
              </a:rPr>
              <a:t> </a:t>
            </a:r>
            <a:endParaRPr lang="en-US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i-FI" b="1" dirty="0" err="1" smtClean="0">
                <a:ea typeface="Calibri"/>
                <a:cs typeface="TTE145F9B8t00"/>
              </a:rPr>
              <a:t>Pingerida</a:t>
            </a:r>
            <a:r>
              <a:rPr lang="fi-FI" dirty="0" smtClean="0">
                <a:ea typeface="Calibri"/>
                <a:cs typeface="TTE145F9B8t00"/>
              </a:rPr>
              <a:t>: </a:t>
            </a:r>
            <a:r>
              <a:rPr lang="fi-FI" dirty="0" err="1" smtClean="0">
                <a:ea typeface="Calibri"/>
                <a:cs typeface="TTE145F9B8t00"/>
              </a:rPr>
              <a:t>naaberriigid</a:t>
            </a:r>
            <a:r>
              <a:rPr lang="fi-FI" dirty="0" smtClean="0">
                <a:ea typeface="Calibri"/>
                <a:cs typeface="TTE145F9B8t00"/>
              </a:rPr>
              <a:t>, </a:t>
            </a:r>
            <a:r>
              <a:rPr lang="fi-FI" dirty="0" err="1" smtClean="0">
                <a:ea typeface="Calibri"/>
                <a:cs typeface="TTE145F9B8t00"/>
              </a:rPr>
              <a:t>Euroopa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Liidu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riigid</a:t>
            </a:r>
            <a:r>
              <a:rPr lang="fi-FI" dirty="0" smtClean="0">
                <a:ea typeface="Calibri"/>
                <a:cs typeface="TTE145F9B8t00"/>
              </a:rPr>
              <a:t>, </a:t>
            </a:r>
            <a:r>
              <a:rPr lang="fi-FI" dirty="0" err="1" smtClean="0">
                <a:ea typeface="Calibri"/>
                <a:cs typeface="TTE145F9B8t00"/>
              </a:rPr>
              <a:t>teised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Eestile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olulised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riigid</a:t>
            </a:r>
            <a:r>
              <a:rPr lang="fi-FI" dirty="0" smtClean="0">
                <a:ea typeface="Calibri"/>
                <a:cs typeface="TTE145F9B8t0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fi-FI" dirty="0">
              <a:ea typeface="Calibri"/>
              <a:cs typeface="TTE145F9B8t0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i-FI" dirty="0" err="1" smtClean="0">
                <a:ea typeface="Calibri"/>
                <a:cs typeface="TTE145F9B8t00"/>
              </a:rPr>
              <a:t>Prioriteedid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määratletakse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koos</a:t>
            </a:r>
            <a:r>
              <a:rPr lang="fi-FI" b="1" dirty="0">
                <a:ea typeface="Calibri"/>
                <a:cs typeface="TTE145F9B8t00"/>
              </a:rPr>
              <a:t> Eesti </a:t>
            </a:r>
            <a:r>
              <a:rPr lang="fi-FI" b="1" dirty="0" err="1">
                <a:ea typeface="Calibri"/>
                <a:cs typeface="TTE145F9B8t00"/>
              </a:rPr>
              <a:t>Vabariigi</a:t>
            </a:r>
            <a:r>
              <a:rPr lang="fi-FI" b="1" dirty="0">
                <a:ea typeface="Calibri"/>
                <a:cs typeface="TTE145F9B8t00"/>
              </a:rPr>
              <a:t> </a:t>
            </a:r>
            <a:r>
              <a:rPr lang="fi-FI" b="1" dirty="0" err="1">
                <a:ea typeface="Calibri"/>
                <a:cs typeface="TTE145F9B8t00"/>
              </a:rPr>
              <a:t>Välisministeeriumiga</a:t>
            </a:r>
            <a:r>
              <a:rPr lang="fi-FI" b="1" dirty="0">
                <a:ea typeface="Calibri"/>
                <a:cs typeface="TTE145F9B8t00"/>
              </a:rPr>
              <a:t>.</a:t>
            </a:r>
            <a:endParaRPr lang="en-US" sz="2800" b="1" dirty="0"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09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err="1" smtClean="0">
                <a:solidFill>
                  <a:prstClr val="black"/>
                </a:solidFill>
                <a:latin typeface="+mn-lt"/>
                <a:ea typeface="Calibri"/>
                <a:cs typeface="TTE1607828t00"/>
              </a:rPr>
              <a:t>Kuidas</a:t>
            </a:r>
            <a:r>
              <a:rPr lang="en-US" sz="3200" b="1" dirty="0" smtClean="0">
                <a:solidFill>
                  <a:prstClr val="black"/>
                </a:solidFill>
                <a:latin typeface="+mn-lt"/>
                <a:ea typeface="Calibri"/>
                <a:cs typeface="TTE1607828t00"/>
              </a:rPr>
              <a:t> </a:t>
            </a:r>
            <a:r>
              <a:rPr lang="en-US" sz="3200" b="1" dirty="0">
                <a:solidFill>
                  <a:prstClr val="black"/>
                </a:solidFill>
                <a:latin typeface="+mn-lt"/>
                <a:ea typeface="Calibri"/>
                <a:cs typeface="TTE1607828t00"/>
              </a:rPr>
              <a:t>VÕN </a:t>
            </a:r>
            <a:r>
              <a:rPr lang="en-US" sz="3200" b="1" dirty="0" err="1">
                <a:solidFill>
                  <a:prstClr val="black"/>
                </a:solidFill>
                <a:latin typeface="+mn-lt"/>
                <a:ea typeface="Calibri"/>
                <a:cs typeface="TTE1607828t00"/>
              </a:rPr>
              <a:t>valib</a:t>
            </a:r>
            <a:r>
              <a:rPr lang="en-US" sz="3200" b="1" dirty="0">
                <a:solidFill>
                  <a:prstClr val="black"/>
                </a:solidFill>
                <a:latin typeface="+mn-lt"/>
                <a:ea typeface="Calibri"/>
                <a:cs typeface="TTE1607828t00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+mn-lt"/>
                <a:ea typeface="Calibri"/>
                <a:cs typeface="TTE1607828t00"/>
              </a:rPr>
              <a:t>õpetuskohti</a:t>
            </a:r>
            <a:r>
              <a:rPr lang="en-US" sz="3200" b="1" dirty="0" smtClean="0">
                <a:solidFill>
                  <a:prstClr val="black"/>
                </a:solidFill>
                <a:latin typeface="+mn-lt"/>
                <a:ea typeface="Calibri"/>
                <a:cs typeface="TTE1607828t00"/>
              </a:rPr>
              <a:t>: ÜLIKOOL?</a:t>
            </a:r>
            <a:r>
              <a:rPr lang="en-US" sz="3200" dirty="0">
                <a:solidFill>
                  <a:prstClr val="black"/>
                </a:solidFill>
                <a:latin typeface="+mn-lt"/>
                <a:ea typeface="Calibri"/>
                <a:cs typeface="Times New Roman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+mn-lt"/>
                <a:ea typeface="Calibri"/>
                <a:cs typeface="Times New Roman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i-FI" b="1" dirty="0" err="1">
                <a:ea typeface="Calibri"/>
                <a:cs typeface="TTE145F9B8t00"/>
              </a:rPr>
              <a:t>K</a:t>
            </a:r>
            <a:r>
              <a:rPr lang="fi-FI" b="1" dirty="0" err="1" smtClean="0">
                <a:ea typeface="Calibri"/>
                <a:cs typeface="TTE145F9B8t00"/>
              </a:rPr>
              <a:t>õrgkooli</a:t>
            </a:r>
            <a:r>
              <a:rPr lang="fi-FI" b="1" dirty="0" smtClean="0">
                <a:ea typeface="Calibri"/>
                <a:cs typeface="TTE145F9B8t00"/>
              </a:rPr>
              <a:t> </a:t>
            </a:r>
            <a:r>
              <a:rPr lang="fi-FI" b="1" dirty="0">
                <a:ea typeface="Calibri"/>
                <a:cs typeface="TTE145F9B8t00"/>
              </a:rPr>
              <a:t>huvi </a:t>
            </a:r>
            <a:r>
              <a:rPr lang="fi-FI" dirty="0">
                <a:ea typeface="Calibri"/>
                <a:cs typeface="TTE145F9B8t00"/>
              </a:rPr>
              <a:t>eesti </a:t>
            </a:r>
            <a:r>
              <a:rPr lang="fi-FI" dirty="0" err="1">
                <a:ea typeface="Calibri"/>
                <a:cs typeface="TTE145F9B8t00"/>
              </a:rPr>
              <a:t>keele</a:t>
            </a:r>
            <a:r>
              <a:rPr lang="fi-FI" dirty="0">
                <a:ea typeface="Calibri"/>
                <a:cs typeface="TTE145F9B8t00"/>
              </a:rPr>
              <a:t> ja </a:t>
            </a:r>
            <a:r>
              <a:rPr lang="fi-FI" dirty="0" err="1">
                <a:ea typeface="Calibri"/>
                <a:cs typeface="TTE145F9B8t00"/>
              </a:rPr>
              <a:t>kultuuri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õpetamise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vastu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ning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tahe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seda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sisuliselt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toetada</a:t>
            </a:r>
            <a:r>
              <a:rPr lang="fi-FI" dirty="0">
                <a:ea typeface="Calibri"/>
                <a:cs typeface="TTE145F9B8t00"/>
              </a:rPr>
              <a:t>: </a:t>
            </a:r>
            <a:r>
              <a:rPr lang="fi-FI" dirty="0" smtClean="0">
                <a:ea typeface="Calibri"/>
                <a:cs typeface="TTE145F9B8t00"/>
              </a:rPr>
              <a:t>eesti </a:t>
            </a:r>
            <a:r>
              <a:rPr lang="fi-FI" dirty="0" err="1">
                <a:ea typeface="Calibri"/>
                <a:cs typeface="TTE145F9B8t00"/>
              </a:rPr>
              <a:t>keele</a:t>
            </a:r>
            <a:r>
              <a:rPr lang="fi-FI" dirty="0">
                <a:ea typeface="Calibri"/>
                <a:cs typeface="TTE145F9B8t00"/>
              </a:rPr>
              <a:t> ja </a:t>
            </a:r>
            <a:r>
              <a:rPr lang="fi-FI" dirty="0" err="1">
                <a:ea typeface="Calibri"/>
                <a:cs typeface="TTE145F9B8t00"/>
              </a:rPr>
              <a:t>kultuuri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õpe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õppekavas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või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valmisolek</a:t>
            </a:r>
            <a:r>
              <a:rPr lang="en-US" sz="2800" dirty="0" smtClean="0">
                <a:ea typeface="Calibri"/>
                <a:cs typeface="Times New Roman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see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õppekavaga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hõlmata</a:t>
            </a:r>
            <a:r>
              <a:rPr lang="fi-FI" dirty="0">
                <a:ea typeface="Calibri"/>
                <a:cs typeface="TTE145F9B8t00"/>
              </a:rPr>
              <a:t>, </a:t>
            </a:r>
            <a:r>
              <a:rPr lang="fi-FI" dirty="0" err="1">
                <a:ea typeface="Calibri"/>
                <a:cs typeface="TTE145F9B8t00"/>
              </a:rPr>
              <a:t>läbimõeldud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õppekorraldus</a:t>
            </a:r>
            <a:r>
              <a:rPr lang="fi-FI" dirty="0">
                <a:ea typeface="Calibri"/>
                <a:cs typeface="TTE145F9B8t00"/>
              </a:rPr>
              <a:t>, </a:t>
            </a:r>
            <a:r>
              <a:rPr lang="fi-FI" dirty="0" err="1">
                <a:ea typeface="Calibri"/>
                <a:cs typeface="TTE145F9B8t00"/>
              </a:rPr>
              <a:t>kaasaegsete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töö-</a:t>
            </a:r>
            <a:r>
              <a:rPr lang="fi-FI" dirty="0">
                <a:ea typeface="Calibri"/>
                <a:cs typeface="TTE145F9B8t00"/>
              </a:rPr>
              <a:t> ja </a:t>
            </a:r>
            <a:r>
              <a:rPr lang="fi-FI" dirty="0" err="1" smtClean="0">
                <a:ea typeface="Calibri"/>
                <a:cs typeface="TTE145F9B8t00"/>
              </a:rPr>
              <a:t>elutingimus</a:t>
            </a:r>
            <a:r>
              <a:rPr lang="et-EE" dirty="0" err="1" smtClean="0">
                <a:ea typeface="Calibri"/>
                <a:cs typeface="TTE145F9B8t00"/>
              </a:rPr>
              <a:t>ed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õppejõule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et-EE" dirty="0" smtClean="0">
                <a:ea typeface="Calibri"/>
                <a:cs typeface="TTE145F9B8t00"/>
              </a:rPr>
              <a:t>, </a:t>
            </a:r>
            <a:r>
              <a:rPr lang="fi-FI" dirty="0" err="1" smtClean="0">
                <a:ea typeface="Calibri"/>
                <a:cs typeface="TTE145F9B8t00"/>
              </a:rPr>
              <a:t>omapoolne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panus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et-EE" dirty="0" smtClean="0">
                <a:ea typeface="Calibri"/>
                <a:cs typeface="TTE145F9B8t00"/>
              </a:rPr>
              <a:t>e</a:t>
            </a:r>
            <a:r>
              <a:rPr lang="fi-FI" dirty="0" smtClean="0">
                <a:ea typeface="Calibri"/>
                <a:cs typeface="TTE145F9B8t00"/>
              </a:rPr>
              <a:t>esti </a:t>
            </a:r>
            <a:r>
              <a:rPr lang="fi-FI" dirty="0" err="1">
                <a:ea typeface="Calibri"/>
                <a:cs typeface="TTE145F9B8t00"/>
              </a:rPr>
              <a:t>keele</a:t>
            </a:r>
            <a:r>
              <a:rPr lang="fi-FI" dirty="0">
                <a:ea typeface="Calibri"/>
                <a:cs typeface="TTE145F9B8t00"/>
              </a:rPr>
              <a:t> ja </a:t>
            </a:r>
            <a:r>
              <a:rPr lang="fi-FI" dirty="0" err="1">
                <a:ea typeface="Calibri"/>
                <a:cs typeface="TTE145F9B8t00"/>
              </a:rPr>
              <a:t>kultuuri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õppe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rahastamisse</a:t>
            </a:r>
            <a:r>
              <a:rPr lang="fi-FI" dirty="0">
                <a:ea typeface="Calibri"/>
                <a:cs typeface="TTE145F9B8t00"/>
              </a:rPr>
              <a:t>.</a:t>
            </a:r>
            <a:endParaRPr lang="fi-FI" dirty="0" smtClean="0">
              <a:ea typeface="Calibri"/>
              <a:cs typeface="TTE145F9B8t0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i-FI" b="1" dirty="0" err="1">
                <a:ea typeface="Calibri"/>
                <a:cs typeface="TTE145F9B8t00"/>
              </a:rPr>
              <a:t>Ü</a:t>
            </a:r>
            <a:r>
              <a:rPr lang="fi-FI" b="1" dirty="0" err="1" smtClean="0">
                <a:ea typeface="Calibri"/>
                <a:cs typeface="TTE145F9B8t00"/>
              </a:rPr>
              <a:t>liõpilaste</a:t>
            </a:r>
            <a:r>
              <a:rPr lang="fi-FI" b="1" dirty="0" smtClean="0">
                <a:ea typeface="Calibri"/>
                <a:cs typeface="TTE145F9B8t00"/>
              </a:rPr>
              <a:t> </a:t>
            </a:r>
            <a:r>
              <a:rPr lang="fi-FI" b="1" dirty="0">
                <a:ea typeface="Calibri"/>
                <a:cs typeface="TTE145F9B8t00"/>
              </a:rPr>
              <a:t>huvi</a:t>
            </a:r>
            <a:r>
              <a:rPr lang="fi-FI" dirty="0">
                <a:ea typeface="Calibri"/>
                <a:cs typeface="TTE145F9B8t00"/>
              </a:rPr>
              <a:t>: </a:t>
            </a:r>
            <a:r>
              <a:rPr lang="fi-FI" dirty="0" err="1" smtClean="0">
                <a:ea typeface="Calibri"/>
                <a:cs typeface="TTE145F9B8t00"/>
              </a:rPr>
              <a:t>piisav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hulk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motiveeritud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üliõpilasi</a:t>
            </a:r>
            <a:r>
              <a:rPr lang="et-EE" dirty="0" smtClean="0">
                <a:ea typeface="Calibri"/>
                <a:cs typeface="TTE145F9B8t00"/>
              </a:rPr>
              <a:t>.</a:t>
            </a:r>
            <a:endParaRPr lang="fi-FI" dirty="0" smtClean="0">
              <a:ea typeface="Calibri"/>
              <a:cs typeface="TTE145F9B8t0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i-FI" b="1" dirty="0" err="1">
                <a:ea typeface="Calibri"/>
                <a:cs typeface="TTE145F9B8t00"/>
              </a:rPr>
              <a:t>K</a:t>
            </a:r>
            <a:r>
              <a:rPr lang="fi-FI" b="1" dirty="0" err="1" smtClean="0">
                <a:ea typeface="Calibri"/>
                <a:cs typeface="TTE145F9B8t00"/>
              </a:rPr>
              <a:t>õrgkooli</a:t>
            </a:r>
            <a:r>
              <a:rPr lang="fi-FI" b="1" dirty="0" smtClean="0">
                <a:ea typeface="Calibri"/>
                <a:cs typeface="TTE145F9B8t00"/>
              </a:rPr>
              <a:t> </a:t>
            </a:r>
            <a:r>
              <a:rPr lang="fi-FI" b="1" dirty="0" err="1">
                <a:ea typeface="Calibri"/>
                <a:cs typeface="TTE145F9B8t00"/>
              </a:rPr>
              <a:t>varasemad</a:t>
            </a:r>
            <a:r>
              <a:rPr lang="fi-FI" b="1" dirty="0">
                <a:ea typeface="Calibri"/>
                <a:cs typeface="TTE145F9B8t00"/>
              </a:rPr>
              <a:t> </a:t>
            </a:r>
            <a:r>
              <a:rPr lang="fi-FI" b="1" dirty="0" err="1">
                <a:ea typeface="Calibri"/>
                <a:cs typeface="TTE145F9B8t00"/>
              </a:rPr>
              <a:t>kogemused</a:t>
            </a:r>
            <a:r>
              <a:rPr lang="fi-FI" b="1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ning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saavutused</a:t>
            </a:r>
            <a:r>
              <a:rPr lang="fi-FI" dirty="0">
                <a:ea typeface="Calibri"/>
                <a:cs typeface="TTE145F9B8t00"/>
              </a:rPr>
              <a:t> eesti </a:t>
            </a:r>
            <a:r>
              <a:rPr lang="fi-FI" dirty="0" err="1">
                <a:ea typeface="Calibri"/>
                <a:cs typeface="TTE145F9B8t00"/>
              </a:rPr>
              <a:t>keele</a:t>
            </a:r>
            <a:r>
              <a:rPr lang="fi-FI" dirty="0">
                <a:ea typeface="Calibri"/>
                <a:cs typeface="TTE145F9B8t00"/>
              </a:rPr>
              <a:t> ja </a:t>
            </a:r>
            <a:r>
              <a:rPr lang="fi-FI" dirty="0" err="1">
                <a:ea typeface="Calibri"/>
                <a:cs typeface="TTE145F9B8t00"/>
              </a:rPr>
              <a:t>kultuuri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õpetamisel</a:t>
            </a:r>
            <a:r>
              <a:rPr lang="fi-FI" dirty="0">
                <a:ea typeface="Calibri"/>
                <a:cs typeface="TTE145F9B8t00"/>
              </a:rPr>
              <a:t> (sh </a:t>
            </a:r>
            <a:r>
              <a:rPr lang="fi-FI" b="1" dirty="0" err="1" smtClean="0">
                <a:ea typeface="Calibri"/>
                <a:cs typeface="TTE145F9B8t00"/>
              </a:rPr>
              <a:t>estofiilse</a:t>
            </a:r>
            <a:r>
              <a:rPr lang="en-US" sz="2800" b="1" dirty="0" smtClean="0">
                <a:ea typeface="Calibri"/>
                <a:cs typeface="Times New Roman"/>
              </a:rPr>
              <a:t> </a:t>
            </a:r>
            <a:r>
              <a:rPr lang="fi-FI" b="1" dirty="0" err="1" smtClean="0">
                <a:ea typeface="Calibri"/>
                <a:cs typeface="TTE145F9B8t00"/>
              </a:rPr>
              <a:t>keskkonna</a:t>
            </a:r>
            <a:r>
              <a:rPr lang="fi-FI" b="1" dirty="0" smtClean="0">
                <a:ea typeface="Calibri"/>
                <a:cs typeface="TTE145F9B8t00"/>
              </a:rPr>
              <a:t> </a:t>
            </a:r>
            <a:r>
              <a:rPr lang="fi-FI" b="1" dirty="0">
                <a:ea typeface="Calibri"/>
                <a:cs typeface="TTE145F9B8t00"/>
              </a:rPr>
              <a:t>olemasolu </a:t>
            </a:r>
            <a:r>
              <a:rPr lang="fi-FI" b="1" dirty="0" err="1">
                <a:ea typeface="Calibri"/>
                <a:cs typeface="TTE145F9B8t00"/>
              </a:rPr>
              <a:t>kõrgkooli</a:t>
            </a:r>
            <a:r>
              <a:rPr lang="fi-FI" b="1" dirty="0">
                <a:ea typeface="Calibri"/>
                <a:cs typeface="TTE145F9B8t00"/>
              </a:rPr>
              <a:t> </a:t>
            </a:r>
            <a:r>
              <a:rPr lang="fi-FI" b="1" dirty="0" err="1">
                <a:ea typeface="Calibri"/>
                <a:cs typeface="TTE145F9B8t00"/>
              </a:rPr>
              <a:t>mõjupiirkonnas</a:t>
            </a:r>
            <a:r>
              <a:rPr lang="fi-FI" dirty="0" smtClean="0">
                <a:ea typeface="Calibri"/>
                <a:cs typeface="TTE145F9B8t00"/>
              </a:rPr>
              <a:t>).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i-FI" b="1" dirty="0" err="1" smtClean="0">
                <a:ea typeface="Calibri"/>
                <a:cs typeface="TTE145F9B8t00"/>
              </a:rPr>
              <a:t>Toetavad</a:t>
            </a:r>
            <a:r>
              <a:rPr lang="fi-FI" b="1" dirty="0" smtClean="0">
                <a:ea typeface="Calibri"/>
                <a:cs typeface="TTE145F9B8t00"/>
              </a:rPr>
              <a:t> </a:t>
            </a:r>
            <a:r>
              <a:rPr lang="fi-FI" b="1" dirty="0" err="1" smtClean="0">
                <a:ea typeface="Calibri"/>
                <a:cs typeface="TTE145F9B8t00"/>
              </a:rPr>
              <a:t>õppekavad</a:t>
            </a:r>
            <a:r>
              <a:rPr lang="fi-FI" dirty="0" smtClean="0">
                <a:ea typeface="Calibri"/>
                <a:cs typeface="TTE145F9B8t00"/>
              </a:rPr>
              <a:t>: </a:t>
            </a:r>
            <a:r>
              <a:rPr lang="fi-FI" dirty="0" err="1" smtClean="0">
                <a:ea typeface="Calibri"/>
                <a:cs typeface="TTE145F9B8t00"/>
              </a:rPr>
              <a:t>vastavate</a:t>
            </a:r>
            <a:r>
              <a:rPr lang="fi-FI" dirty="0" smtClean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regiooniuuringute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või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sugulaskeelte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õppe</a:t>
            </a:r>
            <a:r>
              <a:rPr lang="fi-FI" dirty="0">
                <a:ea typeface="Calibri"/>
                <a:cs typeface="TTE145F9B8t00"/>
              </a:rPr>
              <a:t> olemasolu.</a:t>
            </a:r>
            <a:endParaRPr lang="en-US" sz="2800" dirty="0"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332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fi-FI" sz="3200" b="1" dirty="0" err="1" smtClean="0"/>
              <a:t>Miks</a:t>
            </a:r>
            <a:r>
              <a:rPr lang="fi-FI" sz="3200" b="1" dirty="0" smtClean="0"/>
              <a:t> ma </a:t>
            </a:r>
            <a:r>
              <a:rPr lang="fi-FI" sz="3200" b="1" dirty="0" err="1" smtClean="0"/>
              <a:t>õpin</a:t>
            </a:r>
            <a:r>
              <a:rPr lang="fi-FI" sz="3200" b="1" dirty="0" smtClean="0"/>
              <a:t> eesti </a:t>
            </a:r>
            <a:r>
              <a:rPr lang="fi-FI" sz="3200" b="1" dirty="0" err="1" smtClean="0"/>
              <a:t>keelt</a:t>
            </a:r>
            <a:r>
              <a:rPr lang="fi-FI" sz="3200" b="1" dirty="0" smtClean="0"/>
              <a:t>? (1)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i-FI" sz="2600" dirty="0" err="1">
                <a:ea typeface="Calibri"/>
                <a:cs typeface="Times New Roman"/>
              </a:rPr>
              <a:t>Tudengite</a:t>
            </a:r>
            <a:r>
              <a:rPr lang="fi-FI" sz="2600" dirty="0">
                <a:ea typeface="Calibri"/>
                <a:cs typeface="Times New Roman"/>
              </a:rPr>
              <a:t> ja </a:t>
            </a:r>
            <a:r>
              <a:rPr lang="fi-FI" sz="2600" dirty="0" err="1">
                <a:ea typeface="Calibri"/>
                <a:cs typeface="Times New Roman"/>
              </a:rPr>
              <a:t>lektorite</a:t>
            </a:r>
            <a:r>
              <a:rPr lang="fi-FI" sz="2600" dirty="0">
                <a:ea typeface="Calibri"/>
                <a:cs typeface="Times New Roman"/>
              </a:rPr>
              <a:t> </a:t>
            </a:r>
            <a:r>
              <a:rPr lang="fi-FI" sz="2600" dirty="0" err="1">
                <a:ea typeface="Calibri"/>
                <a:cs typeface="Times New Roman"/>
              </a:rPr>
              <a:t>küsitlus</a:t>
            </a:r>
            <a:r>
              <a:rPr lang="fi-FI" sz="2600" dirty="0">
                <a:ea typeface="Calibri"/>
                <a:cs typeface="Times New Roman"/>
              </a:rPr>
              <a:t> </a:t>
            </a:r>
            <a:r>
              <a:rPr lang="fi-FI" sz="2600" dirty="0" smtClean="0">
                <a:ea typeface="Calibri"/>
                <a:cs typeface="Times New Roman"/>
              </a:rPr>
              <a:t>2013 ja 2016: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i-FI" sz="2600" dirty="0" smtClean="0">
                <a:ea typeface="Calibri"/>
                <a:cs typeface="Times New Roman"/>
              </a:rPr>
              <a:t> </a:t>
            </a:r>
            <a:r>
              <a:rPr lang="fi-FI" sz="2600" u="sng" dirty="0" smtClean="0">
                <a:hlinkClick r:id="rId2"/>
              </a:rPr>
              <a:t>http</a:t>
            </a:r>
            <a:r>
              <a:rPr lang="fi-FI" sz="2600" u="sng" dirty="0">
                <a:hlinkClick r:id="rId2"/>
              </a:rPr>
              <a:t>://home.einst.ee//</a:t>
            </a:r>
            <a:r>
              <a:rPr lang="fi-FI" sz="2600" u="sng" dirty="0" smtClean="0">
                <a:hlinkClick r:id="rId2"/>
              </a:rPr>
              <a:t>download/EKKM/Kysitlus/Yliopilaste-kysitluse-2012.pdf</a:t>
            </a:r>
            <a:endParaRPr lang="en-US" sz="26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i-FI" sz="2600" dirty="0" err="1">
                <a:solidFill>
                  <a:srgbClr val="000000"/>
                </a:solidFill>
                <a:ea typeface="Calibri"/>
                <a:cs typeface="Cambria"/>
              </a:rPr>
              <a:t>Vastanutest</a:t>
            </a:r>
            <a:r>
              <a:rPr lang="fi-FI" sz="2600" dirty="0">
                <a:solidFill>
                  <a:srgbClr val="000000"/>
                </a:solidFill>
                <a:ea typeface="Calibri"/>
                <a:cs typeface="Cambria"/>
              </a:rPr>
              <a:t> 61% </a:t>
            </a:r>
            <a:r>
              <a:rPr lang="fi-FI" sz="2600" dirty="0" err="1">
                <a:solidFill>
                  <a:srgbClr val="000000"/>
                </a:solidFill>
                <a:ea typeface="Calibri"/>
                <a:cs typeface="Cambria"/>
              </a:rPr>
              <a:t>õppis</a:t>
            </a:r>
            <a:r>
              <a:rPr lang="fi-FI" sz="2600" dirty="0">
                <a:solidFill>
                  <a:srgbClr val="000000"/>
                </a:solidFill>
                <a:ea typeface="Calibri"/>
                <a:cs typeface="Cambria"/>
              </a:rPr>
              <a:t> </a:t>
            </a:r>
            <a:r>
              <a:rPr lang="fi-FI" sz="2600" dirty="0" err="1">
                <a:solidFill>
                  <a:srgbClr val="000000"/>
                </a:solidFill>
                <a:ea typeface="Calibri"/>
                <a:cs typeface="Cambria"/>
              </a:rPr>
              <a:t>filoloogilisi</a:t>
            </a:r>
            <a:r>
              <a:rPr lang="fi-FI" sz="2600" dirty="0">
                <a:solidFill>
                  <a:srgbClr val="000000"/>
                </a:solidFill>
                <a:ea typeface="Calibri"/>
                <a:cs typeface="Cambria"/>
              </a:rPr>
              <a:t> </a:t>
            </a:r>
            <a:r>
              <a:rPr lang="fi-FI" sz="2600" dirty="0" err="1">
                <a:solidFill>
                  <a:srgbClr val="000000"/>
                </a:solidFill>
                <a:ea typeface="Calibri"/>
                <a:cs typeface="Cambria"/>
              </a:rPr>
              <a:t>erialasid</a:t>
            </a:r>
            <a:r>
              <a:rPr lang="fi-FI" sz="2600" dirty="0">
                <a:solidFill>
                  <a:srgbClr val="000000"/>
                </a:solidFill>
                <a:ea typeface="Calibri"/>
                <a:cs typeface="Cambria"/>
              </a:rPr>
              <a:t>, 39% </a:t>
            </a:r>
            <a:r>
              <a:rPr lang="fi-FI" sz="2600" dirty="0" err="1">
                <a:solidFill>
                  <a:srgbClr val="000000"/>
                </a:solidFill>
                <a:ea typeface="Calibri"/>
                <a:cs typeface="Cambria"/>
              </a:rPr>
              <a:t>muid</a:t>
            </a:r>
            <a:r>
              <a:rPr lang="fi-FI" sz="2600" dirty="0">
                <a:solidFill>
                  <a:srgbClr val="000000"/>
                </a:solidFill>
                <a:ea typeface="Calibri"/>
                <a:cs typeface="Cambria"/>
              </a:rPr>
              <a:t> </a:t>
            </a:r>
            <a:r>
              <a:rPr lang="fi-FI" sz="2600" dirty="0" err="1">
                <a:solidFill>
                  <a:srgbClr val="000000"/>
                </a:solidFill>
                <a:ea typeface="Calibri"/>
                <a:cs typeface="Cambria"/>
              </a:rPr>
              <a:t>erialasid</a:t>
            </a:r>
            <a:r>
              <a:rPr lang="fi-FI" sz="2600" dirty="0">
                <a:solidFill>
                  <a:srgbClr val="000000"/>
                </a:solidFill>
                <a:ea typeface="Calibri"/>
                <a:cs typeface="Cambria"/>
              </a:rPr>
              <a:t>.</a:t>
            </a:r>
            <a:endParaRPr lang="en-US" sz="2600" dirty="0">
              <a:solidFill>
                <a:srgbClr val="000000"/>
              </a:solidFill>
              <a:ea typeface="Calibri"/>
              <a:cs typeface="Cambria"/>
            </a:endParaRPr>
          </a:p>
          <a:p>
            <a:pPr lvl="0"/>
            <a:endParaRPr lang="en-US" sz="2000" dirty="0" smtClean="0"/>
          </a:p>
          <a:p>
            <a:pPr lvl="0"/>
            <a:r>
              <a:rPr lang="en-US" sz="2600" dirty="0" err="1" smtClean="0"/>
              <a:t>Seosed</a:t>
            </a:r>
            <a:r>
              <a:rPr lang="en-US" sz="2600" dirty="0" smtClean="0"/>
              <a:t> </a:t>
            </a:r>
            <a:r>
              <a:rPr lang="en-US" sz="2600" dirty="0" err="1"/>
              <a:t>Eestiga</a:t>
            </a:r>
            <a:r>
              <a:rPr lang="en-US" sz="2600" dirty="0"/>
              <a:t>: </a:t>
            </a:r>
            <a:r>
              <a:rPr lang="en-US" sz="2600" dirty="0" err="1"/>
              <a:t>käin</a:t>
            </a:r>
            <a:r>
              <a:rPr lang="en-US" sz="2600" dirty="0"/>
              <a:t> </a:t>
            </a:r>
            <a:r>
              <a:rPr lang="en-US" sz="2600" dirty="0" err="1"/>
              <a:t>puhkusel</a:t>
            </a:r>
            <a:r>
              <a:rPr lang="en-US" sz="2600" dirty="0"/>
              <a:t>, </a:t>
            </a:r>
            <a:r>
              <a:rPr lang="en-US" sz="2600" i="1" dirty="0" err="1"/>
              <a:t>mul</a:t>
            </a:r>
            <a:r>
              <a:rPr lang="en-US" sz="2600" i="1" dirty="0"/>
              <a:t> on seal </a:t>
            </a:r>
            <a:r>
              <a:rPr lang="en-US" sz="2600" i="1" dirty="0" err="1"/>
              <a:t>sõbrad</a:t>
            </a:r>
            <a:r>
              <a:rPr lang="en-US" sz="2600" i="1" dirty="0"/>
              <a:t>, </a:t>
            </a:r>
            <a:r>
              <a:rPr lang="en-US" sz="2600" i="1" dirty="0" err="1" smtClean="0"/>
              <a:t>sugulased</a:t>
            </a:r>
            <a:r>
              <a:rPr lang="en-US" sz="2600" i="1" dirty="0" smtClean="0"/>
              <a:t>.</a:t>
            </a:r>
            <a:endParaRPr lang="en-US" sz="2600" i="1" dirty="0"/>
          </a:p>
          <a:p>
            <a:pPr lvl="0"/>
            <a:r>
              <a:rPr lang="en-US" sz="2600" i="1" dirty="0" err="1"/>
              <a:t>Tahan</a:t>
            </a:r>
            <a:r>
              <a:rPr lang="en-US" sz="2600" i="1" dirty="0"/>
              <a:t> </a:t>
            </a:r>
            <a:r>
              <a:rPr lang="en-US" sz="2600" i="1" dirty="0" err="1"/>
              <a:t>õppida</a:t>
            </a:r>
            <a:r>
              <a:rPr lang="en-US" sz="2600" i="1" dirty="0"/>
              <a:t> </a:t>
            </a:r>
            <a:r>
              <a:rPr lang="en-US" sz="2600" i="1" dirty="0" err="1" smtClean="0"/>
              <a:t>Eestis</a:t>
            </a:r>
            <a:r>
              <a:rPr lang="en-US" sz="2600" i="1" dirty="0" smtClean="0"/>
              <a:t>.</a:t>
            </a:r>
            <a:endParaRPr lang="en-US" sz="2600" i="1" dirty="0"/>
          </a:p>
          <a:p>
            <a:pPr lvl="0"/>
            <a:r>
              <a:rPr lang="en-US" sz="2600" i="1" dirty="0" err="1"/>
              <a:t>Tahan</a:t>
            </a:r>
            <a:r>
              <a:rPr lang="en-US" sz="2600" i="1" dirty="0"/>
              <a:t> </a:t>
            </a:r>
            <a:r>
              <a:rPr lang="en-US" sz="2600" i="1" dirty="0" err="1"/>
              <a:t>töötada</a:t>
            </a:r>
            <a:r>
              <a:rPr lang="en-US" sz="2600" i="1" dirty="0"/>
              <a:t> </a:t>
            </a:r>
            <a:r>
              <a:rPr lang="en-US" sz="2600" i="1" dirty="0" err="1" smtClean="0"/>
              <a:t>Eestis</a:t>
            </a:r>
            <a:r>
              <a:rPr lang="en-US" sz="2600" i="1" dirty="0" smtClean="0"/>
              <a:t>.</a:t>
            </a:r>
          </a:p>
          <a:p>
            <a:pPr lvl="0"/>
            <a:r>
              <a:rPr lang="en-US" sz="2600" dirty="0" err="1" smtClean="0"/>
              <a:t>Eesti</a:t>
            </a:r>
            <a:r>
              <a:rPr lang="en-US" sz="2600" dirty="0" smtClean="0"/>
              <a:t> keel </a:t>
            </a:r>
            <a:r>
              <a:rPr lang="en-US" sz="2600" dirty="0" err="1" smtClean="0"/>
              <a:t>pakub</a:t>
            </a:r>
            <a:r>
              <a:rPr lang="en-US" sz="2600" dirty="0" smtClean="0"/>
              <a:t> </a:t>
            </a:r>
            <a:r>
              <a:rPr lang="en-US" sz="2600" dirty="0" err="1" smtClean="0"/>
              <a:t>huvi</a:t>
            </a:r>
            <a:r>
              <a:rPr lang="en-US" sz="2600" dirty="0" smtClean="0"/>
              <a:t> </a:t>
            </a:r>
            <a:r>
              <a:rPr lang="en-US" sz="2600" i="1" dirty="0" smtClean="0"/>
              <a:t>(on </a:t>
            </a:r>
            <a:r>
              <a:rPr lang="en-US" sz="2600" i="1" dirty="0" err="1" smtClean="0"/>
              <a:t>haruldane</a:t>
            </a:r>
            <a:r>
              <a:rPr lang="en-US" sz="2600" i="1" dirty="0" smtClean="0"/>
              <a:t>, </a:t>
            </a:r>
            <a:r>
              <a:rPr lang="en-US" sz="2600" i="1" dirty="0" err="1" smtClean="0"/>
              <a:t>ilus</a:t>
            </a:r>
            <a:r>
              <a:rPr lang="en-US" sz="2600" i="1" dirty="0" smtClean="0"/>
              <a:t>, </a:t>
            </a:r>
            <a:r>
              <a:rPr lang="en-US" sz="2600" i="1" dirty="0" err="1" smtClean="0"/>
              <a:t>kuulub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emakeelest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erinevasse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keelkonda</a:t>
            </a:r>
            <a:r>
              <a:rPr lang="en-US" sz="2600" i="1" dirty="0" smtClean="0"/>
              <a:t>).</a:t>
            </a:r>
          </a:p>
          <a:p>
            <a:r>
              <a:rPr lang="fi-FI" sz="2600" dirty="0">
                <a:ea typeface="Times New Roman" panose="02020603050405020304" pitchFamily="18" charset="0"/>
              </a:rPr>
              <a:t>Eesti on </a:t>
            </a:r>
            <a:r>
              <a:rPr lang="fi-FI" sz="2600" dirty="0" err="1" smtClean="0">
                <a:ea typeface="Times New Roman" panose="02020603050405020304" pitchFamily="18" charset="0"/>
              </a:rPr>
              <a:t>õppija</a:t>
            </a:r>
            <a:r>
              <a:rPr lang="fi-FI" sz="2600" dirty="0" smtClean="0">
                <a:ea typeface="Times New Roman" panose="02020603050405020304" pitchFamily="18" charset="0"/>
              </a:rPr>
              <a:t> </a:t>
            </a:r>
            <a:r>
              <a:rPr lang="fi-FI" sz="2600" dirty="0" err="1" smtClean="0">
                <a:ea typeface="Times New Roman" panose="02020603050405020304" pitchFamily="18" charset="0"/>
              </a:rPr>
              <a:t>kodumaa</a:t>
            </a:r>
            <a:r>
              <a:rPr lang="fi-FI" sz="2600" dirty="0" smtClean="0">
                <a:ea typeface="Times New Roman" panose="02020603050405020304" pitchFamily="18" charset="0"/>
              </a:rPr>
              <a:t> </a:t>
            </a:r>
            <a:r>
              <a:rPr lang="fi-FI" sz="2600" dirty="0" err="1" smtClean="0">
                <a:ea typeface="Times New Roman" panose="02020603050405020304" pitchFamily="18" charset="0"/>
              </a:rPr>
              <a:t>naaberriik</a:t>
            </a:r>
            <a:r>
              <a:rPr lang="fi-FI" sz="2600" dirty="0" smtClean="0">
                <a:ea typeface="Times New Roman" panose="02020603050405020304" pitchFamily="18" charset="0"/>
              </a:rPr>
              <a:t>.</a:t>
            </a:r>
            <a:endParaRPr lang="fi-FI" sz="2600" dirty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916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Miks</a:t>
            </a:r>
            <a:r>
              <a:rPr lang="en-US" sz="3200" b="1" dirty="0" smtClean="0"/>
              <a:t> ma </a:t>
            </a:r>
            <a:r>
              <a:rPr lang="en-US" sz="3200" b="1" dirty="0" err="1" smtClean="0"/>
              <a:t>õpin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eesti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keelt</a:t>
            </a:r>
            <a:r>
              <a:rPr lang="en-US" sz="3200" b="1" dirty="0" smtClean="0"/>
              <a:t> (2)</a:t>
            </a:r>
            <a:endParaRPr lang="en-US" sz="32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40768"/>
            <a:ext cx="8003232" cy="5517232"/>
          </a:xfrm>
        </p:spPr>
        <p:txBody>
          <a:bodyPr>
            <a:normAutofit/>
          </a:bodyPr>
          <a:lstStyle/>
          <a:p>
            <a:pPr lvl="0"/>
            <a:r>
              <a:rPr lang="fi-FI" sz="2000" i="1" dirty="0">
                <a:solidFill>
                  <a:prstClr val="black"/>
                </a:solidFill>
              </a:rPr>
              <a:t>Ma </a:t>
            </a:r>
            <a:r>
              <a:rPr lang="fi-FI" sz="2000" i="1" dirty="0" err="1">
                <a:solidFill>
                  <a:prstClr val="black"/>
                </a:solidFill>
              </a:rPr>
              <a:t>tahaksin</a:t>
            </a:r>
            <a:r>
              <a:rPr lang="fi-FI" sz="2000" i="1" dirty="0">
                <a:solidFill>
                  <a:prstClr val="black"/>
                </a:solidFill>
              </a:rPr>
              <a:t> </a:t>
            </a:r>
            <a:r>
              <a:rPr lang="fi-FI" sz="2000" i="1" dirty="0" err="1">
                <a:solidFill>
                  <a:prstClr val="black"/>
                </a:solidFill>
              </a:rPr>
              <a:t>kirjutada</a:t>
            </a:r>
            <a:r>
              <a:rPr lang="fi-FI" sz="2000" i="1" dirty="0">
                <a:solidFill>
                  <a:prstClr val="black"/>
                </a:solidFill>
              </a:rPr>
              <a:t> oma </a:t>
            </a:r>
            <a:r>
              <a:rPr lang="fi-FI" sz="2000" i="1" dirty="0" err="1">
                <a:solidFill>
                  <a:prstClr val="black"/>
                </a:solidFill>
              </a:rPr>
              <a:t>doktoritööd</a:t>
            </a:r>
            <a:r>
              <a:rPr lang="fi-FI" sz="2000" i="1" dirty="0">
                <a:solidFill>
                  <a:prstClr val="black"/>
                </a:solidFill>
              </a:rPr>
              <a:t> </a:t>
            </a:r>
            <a:r>
              <a:rPr lang="fi-FI" sz="2000" i="1" dirty="0" err="1">
                <a:solidFill>
                  <a:prstClr val="black"/>
                </a:solidFill>
              </a:rPr>
              <a:t>sellest</a:t>
            </a:r>
            <a:r>
              <a:rPr lang="fi-FI" sz="2000" i="1" dirty="0">
                <a:solidFill>
                  <a:prstClr val="black"/>
                </a:solidFill>
              </a:rPr>
              <a:t>, </a:t>
            </a:r>
            <a:r>
              <a:rPr lang="fi-FI" sz="2000" i="1" dirty="0" err="1">
                <a:solidFill>
                  <a:prstClr val="black"/>
                </a:solidFill>
              </a:rPr>
              <a:t>kuidas</a:t>
            </a:r>
            <a:r>
              <a:rPr lang="fi-FI" sz="2000" i="1" dirty="0">
                <a:solidFill>
                  <a:prstClr val="black"/>
                </a:solidFill>
              </a:rPr>
              <a:t> </a:t>
            </a:r>
            <a:r>
              <a:rPr lang="fi-FI" sz="2000" i="1" dirty="0" err="1">
                <a:solidFill>
                  <a:prstClr val="black"/>
                </a:solidFill>
              </a:rPr>
              <a:t>omapärane</a:t>
            </a:r>
            <a:r>
              <a:rPr lang="fi-FI" sz="2000" i="1" dirty="0">
                <a:solidFill>
                  <a:prstClr val="black"/>
                </a:solidFill>
              </a:rPr>
              <a:t> eesti ja </a:t>
            </a:r>
            <a:r>
              <a:rPr lang="fi-FI" sz="2000" i="1" dirty="0" err="1">
                <a:solidFill>
                  <a:prstClr val="black"/>
                </a:solidFill>
              </a:rPr>
              <a:t>läti</a:t>
            </a:r>
            <a:r>
              <a:rPr lang="fi-FI" sz="2000" i="1" dirty="0">
                <a:solidFill>
                  <a:prstClr val="black"/>
                </a:solidFill>
              </a:rPr>
              <a:t> </a:t>
            </a:r>
            <a:r>
              <a:rPr lang="fi-FI" sz="2000" i="1" dirty="0" err="1">
                <a:solidFill>
                  <a:prstClr val="black"/>
                </a:solidFill>
              </a:rPr>
              <a:t>kunst</a:t>
            </a:r>
            <a:r>
              <a:rPr lang="fi-FI" sz="2000" i="1" dirty="0">
                <a:solidFill>
                  <a:prstClr val="black"/>
                </a:solidFill>
              </a:rPr>
              <a:t> </a:t>
            </a:r>
            <a:r>
              <a:rPr lang="fi-FI" sz="2000" i="1" dirty="0" err="1">
                <a:solidFill>
                  <a:prstClr val="black"/>
                </a:solidFill>
              </a:rPr>
              <a:t>arenes</a:t>
            </a:r>
            <a:r>
              <a:rPr lang="fi-FI" sz="2000" i="1" dirty="0">
                <a:solidFill>
                  <a:prstClr val="black"/>
                </a:solidFill>
              </a:rPr>
              <a:t> </a:t>
            </a:r>
            <a:r>
              <a:rPr lang="fi-FI" sz="2000" i="1" dirty="0" err="1">
                <a:solidFill>
                  <a:prstClr val="black"/>
                </a:solidFill>
              </a:rPr>
              <a:t>rahvusvahelises</a:t>
            </a:r>
            <a:r>
              <a:rPr lang="fi-FI" sz="2000" i="1" dirty="0">
                <a:solidFill>
                  <a:prstClr val="black"/>
                </a:solidFill>
              </a:rPr>
              <a:t> </a:t>
            </a:r>
            <a:r>
              <a:rPr lang="fi-FI" sz="2000" i="1" dirty="0" err="1">
                <a:solidFill>
                  <a:prstClr val="black"/>
                </a:solidFill>
              </a:rPr>
              <a:t>kontekstis</a:t>
            </a:r>
            <a:r>
              <a:rPr lang="fi-FI" sz="2000" i="1" dirty="0">
                <a:solidFill>
                  <a:prstClr val="black"/>
                </a:solidFill>
              </a:rPr>
              <a:t> 20. </a:t>
            </a:r>
            <a:r>
              <a:rPr lang="fi-FI" sz="2000" i="1" dirty="0" err="1" smtClean="0">
                <a:solidFill>
                  <a:prstClr val="black"/>
                </a:solidFill>
              </a:rPr>
              <a:t>sajandi</a:t>
            </a:r>
            <a:r>
              <a:rPr lang="et-EE" sz="2000" i="1" dirty="0" smtClean="0">
                <a:solidFill>
                  <a:prstClr val="black"/>
                </a:solidFill>
              </a:rPr>
              <a:t> </a:t>
            </a:r>
            <a:r>
              <a:rPr lang="fi-FI" sz="2000" i="1" dirty="0" err="1" smtClean="0">
                <a:solidFill>
                  <a:prstClr val="black"/>
                </a:solidFill>
              </a:rPr>
              <a:t>vahetusel</a:t>
            </a:r>
            <a:r>
              <a:rPr lang="fi-FI" sz="2000" i="1" dirty="0">
                <a:solidFill>
                  <a:prstClr val="black"/>
                </a:solidFill>
              </a:rPr>
              <a:t>. Et </a:t>
            </a:r>
            <a:r>
              <a:rPr lang="fi-FI" sz="2000" i="1" dirty="0" err="1">
                <a:solidFill>
                  <a:prstClr val="black"/>
                </a:solidFill>
              </a:rPr>
              <a:t>seda</a:t>
            </a:r>
            <a:r>
              <a:rPr lang="fi-FI" sz="2000" i="1" dirty="0">
                <a:solidFill>
                  <a:prstClr val="black"/>
                </a:solidFill>
              </a:rPr>
              <a:t> </a:t>
            </a:r>
            <a:r>
              <a:rPr lang="fi-FI" sz="2000" i="1" dirty="0" err="1">
                <a:solidFill>
                  <a:prstClr val="black"/>
                </a:solidFill>
              </a:rPr>
              <a:t>teha</a:t>
            </a:r>
            <a:r>
              <a:rPr lang="fi-FI" sz="2000" i="1" dirty="0">
                <a:solidFill>
                  <a:prstClr val="black"/>
                </a:solidFill>
              </a:rPr>
              <a:t>, </a:t>
            </a:r>
            <a:r>
              <a:rPr lang="fi-FI" sz="2000" i="1" dirty="0" err="1">
                <a:solidFill>
                  <a:prstClr val="black"/>
                </a:solidFill>
              </a:rPr>
              <a:t>peaksin</a:t>
            </a:r>
            <a:r>
              <a:rPr lang="fi-FI" sz="2000" i="1" dirty="0">
                <a:solidFill>
                  <a:prstClr val="black"/>
                </a:solidFill>
              </a:rPr>
              <a:t> </a:t>
            </a:r>
            <a:r>
              <a:rPr lang="fi-FI" sz="2000" i="1" dirty="0" err="1">
                <a:solidFill>
                  <a:prstClr val="black"/>
                </a:solidFill>
              </a:rPr>
              <a:t>mitu</a:t>
            </a:r>
            <a:r>
              <a:rPr lang="fi-FI" sz="2000" i="1" dirty="0">
                <a:solidFill>
                  <a:prstClr val="black"/>
                </a:solidFill>
              </a:rPr>
              <a:t> </a:t>
            </a:r>
            <a:r>
              <a:rPr lang="fi-FI" sz="2000" i="1" dirty="0" err="1">
                <a:solidFill>
                  <a:prstClr val="black"/>
                </a:solidFill>
              </a:rPr>
              <a:t>korda</a:t>
            </a:r>
            <a:r>
              <a:rPr lang="fi-FI" sz="2000" i="1" dirty="0">
                <a:solidFill>
                  <a:prstClr val="black"/>
                </a:solidFill>
              </a:rPr>
              <a:t> </a:t>
            </a:r>
            <a:r>
              <a:rPr lang="fi-FI" sz="2000" i="1" dirty="0" err="1">
                <a:solidFill>
                  <a:prstClr val="black"/>
                </a:solidFill>
              </a:rPr>
              <a:t>tagasi</a:t>
            </a:r>
            <a:r>
              <a:rPr lang="fi-FI" sz="2000" i="1" dirty="0">
                <a:solidFill>
                  <a:prstClr val="black"/>
                </a:solidFill>
              </a:rPr>
              <a:t> </a:t>
            </a:r>
            <a:r>
              <a:rPr lang="fi-FI" sz="2000" i="1" dirty="0" err="1">
                <a:solidFill>
                  <a:prstClr val="black"/>
                </a:solidFill>
              </a:rPr>
              <a:t>Eestisse</a:t>
            </a:r>
            <a:r>
              <a:rPr lang="fi-FI" sz="2000" i="1" dirty="0">
                <a:solidFill>
                  <a:prstClr val="black"/>
                </a:solidFill>
              </a:rPr>
              <a:t> tulema ja </a:t>
            </a:r>
            <a:r>
              <a:rPr lang="fi-FI" sz="2000" i="1" dirty="0" err="1">
                <a:solidFill>
                  <a:prstClr val="black"/>
                </a:solidFill>
              </a:rPr>
              <a:t>loodetavasti</a:t>
            </a:r>
            <a:r>
              <a:rPr lang="fi-FI" sz="2000" i="1" dirty="0">
                <a:solidFill>
                  <a:prstClr val="black"/>
                </a:solidFill>
              </a:rPr>
              <a:t> </a:t>
            </a:r>
            <a:r>
              <a:rPr lang="fi-FI" sz="2000" i="1" dirty="0" err="1">
                <a:solidFill>
                  <a:prstClr val="black"/>
                </a:solidFill>
              </a:rPr>
              <a:t>leiaksin</a:t>
            </a:r>
            <a:r>
              <a:rPr lang="fi-FI" sz="2000" i="1" dirty="0">
                <a:solidFill>
                  <a:prstClr val="black"/>
                </a:solidFill>
              </a:rPr>
              <a:t> </a:t>
            </a:r>
            <a:r>
              <a:rPr lang="fi-FI" sz="2000" i="1" dirty="0" err="1">
                <a:solidFill>
                  <a:prstClr val="black"/>
                </a:solidFill>
              </a:rPr>
              <a:t>huvitavaid</a:t>
            </a:r>
            <a:r>
              <a:rPr lang="fi-FI" sz="2000" i="1" dirty="0">
                <a:solidFill>
                  <a:prstClr val="black"/>
                </a:solidFill>
              </a:rPr>
              <a:t> </a:t>
            </a:r>
            <a:r>
              <a:rPr lang="fi-FI" sz="2000" i="1" dirty="0" err="1">
                <a:solidFill>
                  <a:prstClr val="black"/>
                </a:solidFill>
              </a:rPr>
              <a:t>kunstiteoseid</a:t>
            </a:r>
            <a:r>
              <a:rPr lang="fi-FI" sz="2000" i="1" dirty="0">
                <a:solidFill>
                  <a:prstClr val="black"/>
                </a:solidFill>
              </a:rPr>
              <a:t> </a:t>
            </a:r>
            <a:r>
              <a:rPr lang="fi-FI" sz="2000" i="1" dirty="0" err="1">
                <a:solidFill>
                  <a:prstClr val="black"/>
                </a:solidFill>
              </a:rPr>
              <a:t>arhiivides</a:t>
            </a:r>
            <a:r>
              <a:rPr lang="fi-FI" sz="2000" i="1" dirty="0">
                <a:solidFill>
                  <a:prstClr val="black"/>
                </a:solidFill>
              </a:rPr>
              <a:t> Eesti </a:t>
            </a:r>
            <a:r>
              <a:rPr lang="fi-FI" sz="2000" i="1" dirty="0" err="1">
                <a:solidFill>
                  <a:prstClr val="black"/>
                </a:solidFill>
              </a:rPr>
              <a:t>kunstimuuseumides</a:t>
            </a:r>
            <a:r>
              <a:rPr lang="fi-FI" sz="2000" i="1" dirty="0">
                <a:solidFill>
                  <a:prstClr val="black"/>
                </a:solidFill>
              </a:rPr>
              <a:t>. </a:t>
            </a:r>
            <a:endParaRPr lang="et-EE" sz="2000" i="1" dirty="0" smtClean="0">
              <a:solidFill>
                <a:prstClr val="black"/>
              </a:solidFill>
            </a:endParaRP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 </a:t>
            </a:r>
          </a:p>
          <a:p>
            <a:pPr lvl="0"/>
            <a:r>
              <a:rPr lang="fi-FI" sz="2000" i="1" dirty="0" err="1">
                <a:solidFill>
                  <a:prstClr val="black"/>
                </a:solidFill>
              </a:rPr>
              <a:t>Tahaksin</a:t>
            </a:r>
            <a:r>
              <a:rPr lang="fi-FI" sz="2000" i="1" dirty="0">
                <a:solidFill>
                  <a:prstClr val="black"/>
                </a:solidFill>
              </a:rPr>
              <a:t> </a:t>
            </a:r>
            <a:r>
              <a:rPr lang="fi-FI" sz="2000" i="1" dirty="0" err="1">
                <a:solidFill>
                  <a:prstClr val="black"/>
                </a:solidFill>
              </a:rPr>
              <a:t>leida</a:t>
            </a:r>
            <a:r>
              <a:rPr lang="fi-FI" sz="2000" i="1" dirty="0">
                <a:solidFill>
                  <a:prstClr val="black"/>
                </a:solidFill>
              </a:rPr>
              <a:t> </a:t>
            </a:r>
            <a:r>
              <a:rPr lang="fi-FI" sz="2000" i="1" dirty="0" err="1">
                <a:solidFill>
                  <a:prstClr val="black"/>
                </a:solidFill>
              </a:rPr>
              <a:t>tööd</a:t>
            </a:r>
            <a:r>
              <a:rPr lang="fi-FI" sz="2000" i="1" dirty="0">
                <a:solidFill>
                  <a:prstClr val="black"/>
                </a:solidFill>
              </a:rPr>
              <a:t>, </a:t>
            </a:r>
            <a:r>
              <a:rPr lang="fi-FI" sz="2000" i="1" dirty="0" err="1">
                <a:solidFill>
                  <a:prstClr val="black"/>
                </a:solidFill>
              </a:rPr>
              <a:t>mis</a:t>
            </a:r>
            <a:r>
              <a:rPr lang="fi-FI" sz="2000" i="1" dirty="0">
                <a:solidFill>
                  <a:prstClr val="black"/>
                </a:solidFill>
              </a:rPr>
              <a:t> on </a:t>
            </a:r>
            <a:r>
              <a:rPr lang="fi-FI" sz="2000" i="1" dirty="0" err="1">
                <a:solidFill>
                  <a:prstClr val="black"/>
                </a:solidFill>
              </a:rPr>
              <a:t>seotud</a:t>
            </a:r>
            <a:r>
              <a:rPr lang="fi-FI" sz="2000" i="1" dirty="0">
                <a:solidFill>
                  <a:prstClr val="black"/>
                </a:solidFill>
              </a:rPr>
              <a:t> eesti </a:t>
            </a:r>
            <a:r>
              <a:rPr lang="fi-FI" sz="2000" i="1" dirty="0" err="1">
                <a:solidFill>
                  <a:prstClr val="black"/>
                </a:solidFill>
              </a:rPr>
              <a:t>keelega</a:t>
            </a:r>
            <a:r>
              <a:rPr lang="fi-FI" sz="2000" i="1" dirty="0">
                <a:solidFill>
                  <a:prstClr val="black"/>
                </a:solidFill>
              </a:rPr>
              <a:t> ja </a:t>
            </a:r>
            <a:r>
              <a:rPr lang="fi-FI" sz="2000" i="1" dirty="0" err="1" smtClean="0">
                <a:solidFill>
                  <a:prstClr val="black"/>
                </a:solidFill>
              </a:rPr>
              <a:t>selle</a:t>
            </a:r>
            <a:r>
              <a:rPr lang="fi-FI" sz="2000" i="1" dirty="0" smtClean="0">
                <a:solidFill>
                  <a:prstClr val="black"/>
                </a:solidFill>
              </a:rPr>
              <a:t> </a:t>
            </a:r>
            <a:r>
              <a:rPr lang="fi-FI" sz="2000" i="1" dirty="0" err="1">
                <a:solidFill>
                  <a:prstClr val="black"/>
                </a:solidFill>
              </a:rPr>
              <a:t>riigiga</a:t>
            </a:r>
            <a:r>
              <a:rPr lang="fi-FI" sz="2000" i="1" dirty="0">
                <a:solidFill>
                  <a:prstClr val="black"/>
                </a:solidFill>
              </a:rPr>
              <a:t>. </a:t>
            </a:r>
            <a:r>
              <a:rPr lang="fi-FI" sz="2000" i="1" dirty="0" err="1">
                <a:solidFill>
                  <a:prstClr val="black"/>
                </a:solidFill>
              </a:rPr>
              <a:t>Näiteks</a:t>
            </a:r>
            <a:r>
              <a:rPr lang="fi-FI" sz="2000" i="1" dirty="0">
                <a:solidFill>
                  <a:prstClr val="black"/>
                </a:solidFill>
              </a:rPr>
              <a:t> ma </a:t>
            </a:r>
            <a:r>
              <a:rPr lang="fi-FI" sz="2000" i="1" dirty="0" err="1">
                <a:solidFill>
                  <a:prstClr val="black"/>
                </a:solidFill>
              </a:rPr>
              <a:t>tahaksin</a:t>
            </a:r>
            <a:r>
              <a:rPr lang="fi-FI" sz="2000" i="1" dirty="0">
                <a:solidFill>
                  <a:prstClr val="black"/>
                </a:solidFill>
              </a:rPr>
              <a:t> </a:t>
            </a:r>
            <a:r>
              <a:rPr lang="fi-FI" sz="2000" i="1" dirty="0" err="1">
                <a:solidFill>
                  <a:prstClr val="black"/>
                </a:solidFill>
              </a:rPr>
              <a:t>töötada</a:t>
            </a:r>
            <a:r>
              <a:rPr lang="fi-FI" sz="2000" i="1" dirty="0">
                <a:solidFill>
                  <a:prstClr val="black"/>
                </a:solidFill>
              </a:rPr>
              <a:t> </a:t>
            </a:r>
            <a:r>
              <a:rPr lang="fi-FI" sz="2000" i="1" dirty="0" err="1" smtClean="0">
                <a:solidFill>
                  <a:prstClr val="black"/>
                </a:solidFill>
              </a:rPr>
              <a:t>fi</a:t>
            </a:r>
            <a:r>
              <a:rPr lang="et-EE" sz="2000" i="1" dirty="0" smtClean="0">
                <a:solidFill>
                  <a:prstClr val="black"/>
                </a:solidFill>
              </a:rPr>
              <a:t>r</a:t>
            </a:r>
            <a:r>
              <a:rPr lang="fi-FI" sz="2000" i="1" dirty="0" err="1" smtClean="0">
                <a:solidFill>
                  <a:prstClr val="black"/>
                </a:solidFill>
              </a:rPr>
              <a:t>mas</a:t>
            </a:r>
            <a:r>
              <a:rPr lang="fi-FI" sz="2000" i="1" dirty="0">
                <a:solidFill>
                  <a:prstClr val="black"/>
                </a:solidFill>
              </a:rPr>
              <a:t>, </a:t>
            </a:r>
            <a:r>
              <a:rPr lang="fi-FI" sz="2000" i="1" dirty="0" err="1">
                <a:solidFill>
                  <a:prstClr val="black"/>
                </a:solidFill>
              </a:rPr>
              <a:t>kus</a:t>
            </a:r>
            <a:r>
              <a:rPr lang="fi-FI" sz="2000" i="1" dirty="0">
                <a:solidFill>
                  <a:prstClr val="black"/>
                </a:solidFill>
              </a:rPr>
              <a:t> on vaja eesti </a:t>
            </a:r>
            <a:r>
              <a:rPr lang="fi-FI" sz="2000" i="1" dirty="0" err="1">
                <a:solidFill>
                  <a:prstClr val="black"/>
                </a:solidFill>
              </a:rPr>
              <a:t>keele</a:t>
            </a:r>
            <a:r>
              <a:rPr lang="fi-FI" sz="2000" i="1" dirty="0">
                <a:solidFill>
                  <a:prstClr val="black"/>
                </a:solidFill>
              </a:rPr>
              <a:t> </a:t>
            </a:r>
            <a:r>
              <a:rPr lang="fi-FI" sz="2000" i="1" dirty="0" err="1" smtClean="0">
                <a:solidFill>
                  <a:prstClr val="black"/>
                </a:solidFill>
              </a:rPr>
              <a:t>oskus</a:t>
            </a:r>
            <a:r>
              <a:rPr lang="et-EE" sz="2000" i="1" dirty="0" smtClean="0">
                <a:solidFill>
                  <a:prstClr val="black"/>
                </a:solidFill>
              </a:rPr>
              <a:t>t</a:t>
            </a:r>
            <a:r>
              <a:rPr lang="fi-FI" sz="2000" i="1" dirty="0" smtClean="0">
                <a:solidFill>
                  <a:prstClr val="black"/>
                </a:solidFill>
              </a:rPr>
              <a:t>. </a:t>
            </a:r>
            <a:endParaRPr lang="et-EE" sz="2000" i="1" dirty="0" smtClean="0">
              <a:solidFill>
                <a:prstClr val="black"/>
              </a:solidFill>
            </a:endParaRP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 </a:t>
            </a:r>
          </a:p>
          <a:p>
            <a:pPr lvl="0"/>
            <a:r>
              <a:rPr lang="en-US" sz="2000" i="1" dirty="0" smtClean="0">
                <a:solidFill>
                  <a:prstClr val="black"/>
                </a:solidFill>
              </a:rPr>
              <a:t>Both </a:t>
            </a:r>
            <a:r>
              <a:rPr lang="en-US" sz="2000" i="1" dirty="0">
                <a:solidFill>
                  <a:prstClr val="black"/>
                </a:solidFill>
              </a:rPr>
              <a:t>personal and professional in regard to my academic career. I intend to continue researching on Estonia as well as hope to introduce a channel of comparison institutional solutions between Estonia and other post-communist states. I also hope find employment in an academic institution, in Estonia if possible.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974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>
                <a:solidFill>
                  <a:prstClr val="black"/>
                </a:solidFill>
              </a:rPr>
              <a:t>Miks</a:t>
            </a:r>
            <a:r>
              <a:rPr lang="en-US" sz="3200" b="1" dirty="0">
                <a:solidFill>
                  <a:prstClr val="black"/>
                </a:solidFill>
              </a:rPr>
              <a:t> ma </a:t>
            </a:r>
            <a:r>
              <a:rPr lang="en-US" sz="3200" b="1" dirty="0" err="1">
                <a:solidFill>
                  <a:prstClr val="black"/>
                </a:solidFill>
              </a:rPr>
              <a:t>õpin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200" b="1" dirty="0" err="1">
                <a:solidFill>
                  <a:prstClr val="black"/>
                </a:solidFill>
              </a:rPr>
              <a:t>eesti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200" b="1" dirty="0" err="1">
                <a:solidFill>
                  <a:prstClr val="black"/>
                </a:solidFill>
              </a:rPr>
              <a:t>keelt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r>
              <a:rPr lang="en-US" sz="3200" b="1" dirty="0" smtClean="0">
                <a:solidFill>
                  <a:prstClr val="black"/>
                </a:solidFill>
              </a:rPr>
              <a:t>(3)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400" dirty="0" smtClean="0"/>
              <a:t>Huvi </a:t>
            </a:r>
            <a:r>
              <a:rPr lang="fi-FI" sz="2400" dirty="0" err="1" smtClean="0"/>
              <a:t>tekib</a:t>
            </a:r>
            <a:r>
              <a:rPr lang="fi-FI" sz="2400" dirty="0" smtClean="0"/>
              <a:t> </a:t>
            </a:r>
            <a:r>
              <a:rPr lang="fi-FI" sz="2400" dirty="0" err="1" smtClean="0"/>
              <a:t>õpingute</a:t>
            </a:r>
            <a:r>
              <a:rPr lang="fi-FI" sz="2400" dirty="0" smtClean="0"/>
              <a:t> </a:t>
            </a:r>
            <a:r>
              <a:rPr lang="fi-FI" sz="2400" dirty="0" err="1" smtClean="0"/>
              <a:t>käigus</a:t>
            </a:r>
            <a:r>
              <a:rPr lang="fi-FI" sz="2400" dirty="0" smtClean="0"/>
              <a:t>:</a:t>
            </a:r>
          </a:p>
          <a:p>
            <a:pPr marL="0" indent="0">
              <a:buNone/>
            </a:pPr>
            <a:endParaRPr lang="fi-FI" dirty="0" smtClean="0"/>
          </a:p>
          <a:p>
            <a:pPr>
              <a:spcBef>
                <a:spcPts val="0"/>
              </a:spcBef>
            </a:pPr>
            <a:r>
              <a:rPr lang="fi-FI" sz="2000" i="1" dirty="0" err="1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See</a:t>
            </a:r>
            <a:r>
              <a:rPr lang="fi-FI" sz="2000" i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oli </a:t>
            </a:r>
            <a:r>
              <a:rPr lang="fi-FI" sz="2000" i="1" dirty="0" err="1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kohustuslik</a:t>
            </a:r>
            <a:r>
              <a:rPr lang="fi-FI" sz="2000" i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i-FI" sz="2000" i="1" dirty="0" err="1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kursus</a:t>
            </a:r>
            <a:r>
              <a:rPr lang="fi-FI" sz="2000" i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fi-FI" sz="2000" i="1" dirty="0" err="1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aga</a:t>
            </a:r>
            <a:r>
              <a:rPr lang="fi-FI" sz="2000" i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i-FI" sz="2000" i="1" dirty="0" err="1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õpingute</a:t>
            </a:r>
            <a:r>
              <a:rPr lang="fi-FI" sz="2000" i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i-FI" sz="2000" i="1" dirty="0" err="1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käigus</a:t>
            </a:r>
            <a:r>
              <a:rPr lang="fi-FI" sz="2000" i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i-FI" sz="2000" i="1" dirty="0" err="1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tekkis</a:t>
            </a:r>
            <a:r>
              <a:rPr lang="fi-FI" sz="2000" i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i-FI" sz="2000" i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huvi.</a:t>
            </a:r>
          </a:p>
          <a:p>
            <a:pPr>
              <a:spcBef>
                <a:spcPts val="0"/>
              </a:spcBef>
            </a:pPr>
            <a:endParaRPr lang="fi-FI" sz="2000" i="1" dirty="0" smtClean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fi-FI" sz="2000" i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Tunnen huvi </a:t>
            </a:r>
            <a:r>
              <a:rPr lang="fi-FI" sz="2000" i="1" dirty="0" err="1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võõrkeelte</a:t>
            </a:r>
            <a:r>
              <a:rPr lang="fi-FI" sz="2000" i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i-FI" sz="2000" i="1" dirty="0" err="1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vastu</a:t>
            </a:r>
            <a:r>
              <a:rPr lang="fi-FI" sz="2000" i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hakkasin ka eesti </a:t>
            </a:r>
            <a:r>
              <a:rPr lang="fi-FI" sz="2000" i="1" dirty="0" err="1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keelt</a:t>
            </a:r>
            <a:r>
              <a:rPr lang="fi-FI" sz="2000" i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i-FI" sz="2000" i="1" dirty="0" err="1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õppima</a:t>
            </a:r>
            <a:r>
              <a:rPr lang="fi-FI" sz="2000" i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ja </a:t>
            </a:r>
            <a:r>
              <a:rPr lang="fi-FI" sz="2000" i="1" dirty="0" err="1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avastasin</a:t>
            </a:r>
            <a:r>
              <a:rPr lang="fi-FI" sz="2000" i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eesti </a:t>
            </a:r>
            <a:r>
              <a:rPr lang="fi-FI" sz="2000" i="1" dirty="0" err="1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kultuuri</a:t>
            </a:r>
            <a:r>
              <a:rPr lang="fi-FI" sz="2000" i="1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</a:pPr>
            <a:endParaRPr lang="fi-FI" sz="2000" i="1" dirty="0" smtClean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fi-FI" sz="2000" i="1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Mul</a:t>
            </a:r>
            <a:r>
              <a:rPr lang="fi-FI" sz="2000" i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oli </a:t>
            </a:r>
            <a:r>
              <a:rPr lang="fi-FI" sz="2000" i="1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hea</a:t>
            </a:r>
            <a:r>
              <a:rPr lang="fi-FI" sz="2000" i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i-FI" sz="2000" i="1" dirty="0">
                <a:latin typeface="Calibri" panose="020F0502020204030204" pitchFamily="34" charset="0"/>
                <a:ea typeface="Times New Roman" panose="02020603050405020304" pitchFamily="18" charset="0"/>
              </a:rPr>
              <a:t>eesti </a:t>
            </a:r>
            <a:r>
              <a:rPr lang="fi-FI" sz="2000" i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keele</a:t>
            </a:r>
            <a:r>
              <a:rPr lang="fi-FI" sz="2000" i="1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i-FI" sz="2000" i="1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õpetaja</a:t>
            </a:r>
            <a:r>
              <a:rPr lang="fi-FI" sz="2000" i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</a:pPr>
            <a:endParaRPr lang="fi-FI" sz="2000" i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fi-FI" sz="2000" i="1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Mul</a:t>
            </a:r>
            <a:r>
              <a:rPr lang="fi-FI" sz="2000" i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oli </a:t>
            </a:r>
            <a:r>
              <a:rPr lang="fi-FI" sz="2000" i="1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võimalus</a:t>
            </a:r>
            <a:r>
              <a:rPr lang="fi-FI" sz="2000" i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i-FI" sz="2000" i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õppida</a:t>
            </a:r>
            <a:r>
              <a:rPr lang="fi-FI" sz="2000" i="1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i-FI" sz="2000" i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Eestis</a:t>
            </a:r>
            <a:r>
              <a:rPr lang="fi-FI" sz="2000" i="1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i-FI" sz="2000" i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korraldatavatel</a:t>
            </a:r>
            <a:r>
              <a:rPr lang="fi-FI" sz="2000" i="1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i-FI" sz="2000" i="1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suvekursustel</a:t>
            </a:r>
            <a:r>
              <a:rPr lang="fi-FI" sz="2000" i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fi-FI" sz="2000" i="1" dirty="0" smtClean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fi-FI" sz="1800" dirty="0">
              <a:solidFill>
                <a:prstClr val="black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63982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b="1" dirty="0" err="1" smtClean="0"/>
              <a:t>Küsitlus</a:t>
            </a:r>
            <a:r>
              <a:rPr lang="fi-FI" sz="3200" b="1" dirty="0" smtClean="0"/>
              <a:t> 2016: Eesti </a:t>
            </a:r>
            <a:r>
              <a:rPr lang="fi-FI" sz="3200" b="1" dirty="0" err="1" smtClean="0"/>
              <a:t>kuvand</a:t>
            </a:r>
            <a:endParaRPr lang="fi-FI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85000" lnSpcReduction="20000"/>
          </a:bodyPr>
          <a:lstStyle/>
          <a:p>
            <a:r>
              <a:rPr lang="fi-FI" i="1" dirty="0" smtClean="0"/>
              <a:t>Eesti on </a:t>
            </a:r>
            <a:r>
              <a:rPr lang="fi-FI" i="1" dirty="0" err="1" smtClean="0"/>
              <a:t>looduslähedane</a:t>
            </a:r>
            <a:r>
              <a:rPr lang="fi-FI" i="1" dirty="0" smtClean="0"/>
              <a:t> </a:t>
            </a:r>
            <a:r>
              <a:rPr lang="fi-FI" i="1" dirty="0"/>
              <a:t>ja </a:t>
            </a:r>
            <a:r>
              <a:rPr lang="fi-FI" i="1" dirty="0" err="1" smtClean="0"/>
              <a:t>tänapäevane</a:t>
            </a:r>
            <a:r>
              <a:rPr lang="fi-FI" i="1" dirty="0" smtClean="0"/>
              <a:t> </a:t>
            </a:r>
            <a:r>
              <a:rPr lang="fi-FI" i="1" dirty="0" err="1" smtClean="0"/>
              <a:t>riik</a:t>
            </a:r>
            <a:r>
              <a:rPr lang="fi-FI" i="1" dirty="0" smtClean="0"/>
              <a:t>. </a:t>
            </a:r>
          </a:p>
          <a:p>
            <a:r>
              <a:rPr lang="fi-FI" i="1" dirty="0" err="1" smtClean="0"/>
              <a:t>Eestil</a:t>
            </a:r>
            <a:r>
              <a:rPr lang="fi-FI" i="1" dirty="0" smtClean="0"/>
              <a:t> </a:t>
            </a:r>
            <a:r>
              <a:rPr lang="fi-FI" i="1" dirty="0"/>
              <a:t>on </a:t>
            </a:r>
            <a:r>
              <a:rPr lang="fi-FI" i="1" dirty="0" err="1" smtClean="0"/>
              <a:t>olnud</a:t>
            </a:r>
            <a:r>
              <a:rPr lang="fi-FI" i="1" dirty="0" smtClean="0"/>
              <a:t> </a:t>
            </a:r>
            <a:r>
              <a:rPr lang="fi-FI" i="1" dirty="0" err="1" smtClean="0"/>
              <a:t>keeruline</a:t>
            </a:r>
            <a:r>
              <a:rPr lang="fi-FI" i="1" dirty="0" smtClean="0"/>
              <a:t> </a:t>
            </a:r>
            <a:r>
              <a:rPr lang="fi-FI" i="1" dirty="0" err="1" smtClean="0"/>
              <a:t>ajalugu</a:t>
            </a:r>
            <a:r>
              <a:rPr lang="fi-FI" i="1" dirty="0" smtClean="0"/>
              <a:t>.</a:t>
            </a:r>
          </a:p>
          <a:p>
            <a:r>
              <a:rPr lang="fi-FI" i="1" dirty="0" err="1" smtClean="0"/>
              <a:t>Optimistlik</a:t>
            </a:r>
            <a:r>
              <a:rPr lang="fi-FI" i="1" dirty="0" smtClean="0"/>
              <a:t> rahvas.</a:t>
            </a:r>
          </a:p>
          <a:p>
            <a:r>
              <a:rPr lang="fi-FI" i="1" dirty="0" smtClean="0"/>
              <a:t>Eesti </a:t>
            </a:r>
            <a:r>
              <a:rPr lang="fi-FI" i="1" dirty="0" err="1" smtClean="0"/>
              <a:t>üllatab</a:t>
            </a:r>
            <a:r>
              <a:rPr lang="fi-FI" i="1" dirty="0" smtClean="0"/>
              <a:t>: </a:t>
            </a:r>
            <a:r>
              <a:rPr lang="fi-FI" i="1" dirty="0"/>
              <a:t>just siis, </a:t>
            </a:r>
            <a:r>
              <a:rPr lang="fi-FI" i="1" dirty="0" err="1"/>
              <a:t>kui</a:t>
            </a:r>
            <a:r>
              <a:rPr lang="fi-FI" i="1" dirty="0"/>
              <a:t> </a:t>
            </a:r>
            <a:r>
              <a:rPr lang="fi-FI" i="1" dirty="0" err="1"/>
              <a:t>tundub</a:t>
            </a:r>
            <a:r>
              <a:rPr lang="fi-FI" i="1" dirty="0"/>
              <a:t>, et </a:t>
            </a:r>
            <a:r>
              <a:rPr lang="fi-FI" i="1" dirty="0" err="1" smtClean="0"/>
              <a:t>ol</a:t>
            </a:r>
            <a:r>
              <a:rPr lang="et-EE" i="1" dirty="0" err="1" smtClean="0"/>
              <a:t>en</a:t>
            </a:r>
            <a:r>
              <a:rPr lang="fi-FI" i="1" dirty="0" smtClean="0"/>
              <a:t> </a:t>
            </a:r>
            <a:r>
              <a:rPr lang="fi-FI" i="1" dirty="0" err="1"/>
              <a:t>selles</a:t>
            </a:r>
            <a:r>
              <a:rPr lang="fi-FI" i="1" dirty="0"/>
              <a:t> </a:t>
            </a:r>
            <a:r>
              <a:rPr lang="fi-FI" i="1" dirty="0" err="1"/>
              <a:t>väikeses</a:t>
            </a:r>
            <a:r>
              <a:rPr lang="fi-FI" i="1" dirty="0"/>
              <a:t> </a:t>
            </a:r>
            <a:r>
              <a:rPr lang="fi-FI" i="1" dirty="0" err="1"/>
              <a:t>riigis</a:t>
            </a:r>
            <a:r>
              <a:rPr lang="fi-FI" i="1" dirty="0"/>
              <a:t> </a:t>
            </a:r>
            <a:r>
              <a:rPr lang="fi-FI" i="1" dirty="0" err="1"/>
              <a:t>kõike</a:t>
            </a:r>
            <a:r>
              <a:rPr lang="fi-FI" i="1" dirty="0"/>
              <a:t> </a:t>
            </a:r>
            <a:r>
              <a:rPr lang="fi-FI" i="1" dirty="0" err="1"/>
              <a:t>näinud</a:t>
            </a:r>
            <a:r>
              <a:rPr lang="fi-FI" i="1" dirty="0"/>
              <a:t>, </a:t>
            </a:r>
            <a:r>
              <a:rPr lang="fi-FI" i="1" dirty="0" err="1" smtClean="0"/>
              <a:t>avasta</a:t>
            </a:r>
            <a:r>
              <a:rPr lang="et-EE" i="1" dirty="0" smtClean="0"/>
              <a:t>n</a:t>
            </a:r>
            <a:r>
              <a:rPr lang="fi-FI" i="1" dirty="0" smtClean="0"/>
              <a:t> </a:t>
            </a:r>
            <a:r>
              <a:rPr lang="fi-FI" i="1" dirty="0" err="1"/>
              <a:t>jälle</a:t>
            </a:r>
            <a:r>
              <a:rPr lang="fi-FI" i="1" dirty="0"/>
              <a:t> </a:t>
            </a:r>
            <a:r>
              <a:rPr lang="fi-FI" i="1" dirty="0" err="1"/>
              <a:t>midagi</a:t>
            </a:r>
            <a:r>
              <a:rPr lang="fi-FI" i="1" dirty="0"/>
              <a:t> </a:t>
            </a:r>
            <a:r>
              <a:rPr lang="fi-FI" i="1" dirty="0" err="1"/>
              <a:t>uut</a:t>
            </a:r>
            <a:r>
              <a:rPr lang="fi-FI" i="1" dirty="0"/>
              <a:t>. </a:t>
            </a:r>
            <a:endParaRPr lang="fi-FI" i="1" dirty="0" smtClean="0"/>
          </a:p>
          <a:p>
            <a:r>
              <a:rPr lang="fi-FI" i="1" dirty="0" err="1" smtClean="0"/>
              <a:t>Hin</a:t>
            </a:r>
            <a:r>
              <a:rPr lang="et-EE" i="1" dirty="0" err="1" smtClean="0"/>
              <a:t>dan</a:t>
            </a:r>
            <a:r>
              <a:rPr lang="fi-FI" i="1" dirty="0" smtClean="0"/>
              <a:t> </a:t>
            </a:r>
            <a:r>
              <a:rPr lang="fi-FI" i="1" dirty="0" err="1"/>
              <a:t>kõrgelt</a:t>
            </a:r>
            <a:r>
              <a:rPr lang="fi-FI" i="1" dirty="0"/>
              <a:t> </a:t>
            </a:r>
            <a:r>
              <a:rPr lang="fi-FI" i="1" dirty="0" err="1"/>
              <a:t>siinset</a:t>
            </a:r>
            <a:r>
              <a:rPr lang="fi-FI" i="1" dirty="0"/>
              <a:t> </a:t>
            </a:r>
            <a:r>
              <a:rPr lang="fi-FI" i="1" dirty="0" err="1"/>
              <a:t>kultuuri</a:t>
            </a:r>
            <a:r>
              <a:rPr lang="fi-FI" i="1" dirty="0"/>
              <a:t>, </a:t>
            </a:r>
            <a:r>
              <a:rPr lang="fi-FI" i="1" dirty="0" err="1"/>
              <a:t>eriti</a:t>
            </a:r>
            <a:r>
              <a:rPr lang="fi-FI" i="1" dirty="0"/>
              <a:t> </a:t>
            </a:r>
            <a:r>
              <a:rPr lang="fi-FI" i="1" dirty="0" err="1"/>
              <a:t>muusikat</a:t>
            </a:r>
            <a:r>
              <a:rPr lang="fi-FI" i="1" dirty="0"/>
              <a:t> ja </a:t>
            </a:r>
            <a:r>
              <a:rPr lang="fi-FI" i="1" dirty="0" err="1"/>
              <a:t>filme</a:t>
            </a:r>
            <a:r>
              <a:rPr lang="fi-FI" i="1" dirty="0"/>
              <a:t>. </a:t>
            </a:r>
            <a:endParaRPr lang="fi-FI" i="1" dirty="0" smtClean="0"/>
          </a:p>
          <a:p>
            <a:r>
              <a:rPr lang="fi-FI" i="1" dirty="0" err="1" smtClean="0"/>
              <a:t>Eestlas</a:t>
            </a:r>
            <a:r>
              <a:rPr lang="et-EE" i="1" dirty="0" err="1" smtClean="0"/>
              <a:t>ed</a:t>
            </a:r>
            <a:r>
              <a:rPr lang="et-EE" i="1" dirty="0" smtClean="0"/>
              <a:t> on </a:t>
            </a:r>
            <a:r>
              <a:rPr lang="fi-FI" i="1" dirty="0" err="1" smtClean="0"/>
              <a:t>sõbralik</a:t>
            </a:r>
            <a:r>
              <a:rPr lang="et-EE" i="1" dirty="0" err="1" smtClean="0"/>
              <a:t>ud</a:t>
            </a:r>
            <a:r>
              <a:rPr lang="fi-FI" i="1" dirty="0" smtClean="0"/>
              <a:t>, </a:t>
            </a:r>
            <a:r>
              <a:rPr lang="fi-FI" i="1" dirty="0" err="1" smtClean="0"/>
              <a:t>tagasihoidlik</a:t>
            </a:r>
            <a:r>
              <a:rPr lang="et-EE" i="1" dirty="0" err="1" smtClean="0"/>
              <a:t>ud</a:t>
            </a:r>
            <a:r>
              <a:rPr lang="fi-FI" i="1" dirty="0" smtClean="0"/>
              <a:t> </a:t>
            </a:r>
            <a:r>
              <a:rPr lang="fi-FI" i="1" dirty="0"/>
              <a:t>ja </a:t>
            </a:r>
            <a:r>
              <a:rPr lang="fi-FI" i="1" dirty="0" err="1" smtClean="0"/>
              <a:t>uhke</a:t>
            </a:r>
            <a:r>
              <a:rPr lang="et-EE" i="1" dirty="0" smtClean="0"/>
              <a:t>d.</a:t>
            </a:r>
            <a:endParaRPr lang="fi-FI" i="1" dirty="0" smtClean="0"/>
          </a:p>
          <a:p>
            <a:r>
              <a:rPr lang="fi-FI" i="1" dirty="0" err="1" smtClean="0"/>
              <a:t>Noor</a:t>
            </a:r>
            <a:r>
              <a:rPr lang="fi-FI" i="1" dirty="0" smtClean="0"/>
              <a:t> </a:t>
            </a:r>
            <a:r>
              <a:rPr lang="fi-FI" i="1" dirty="0" err="1" smtClean="0"/>
              <a:t>eestlane</a:t>
            </a:r>
            <a:r>
              <a:rPr lang="fi-FI" i="1" dirty="0" smtClean="0"/>
              <a:t> on </a:t>
            </a:r>
            <a:r>
              <a:rPr lang="fi-FI" i="1" dirty="0" err="1" smtClean="0"/>
              <a:t>energiline</a:t>
            </a:r>
            <a:r>
              <a:rPr lang="fi-FI" i="1" dirty="0" smtClean="0"/>
              <a:t> </a:t>
            </a:r>
            <a:r>
              <a:rPr lang="fi-FI" i="1" dirty="0"/>
              <a:t>ja </a:t>
            </a:r>
            <a:r>
              <a:rPr lang="fi-FI" i="1" dirty="0" err="1" smtClean="0"/>
              <a:t>tegutsemisvalmis</a:t>
            </a:r>
            <a:r>
              <a:rPr lang="fi-FI" i="1" dirty="0" smtClean="0"/>
              <a:t>.</a:t>
            </a:r>
          </a:p>
          <a:p>
            <a:r>
              <a:rPr lang="fi-FI" i="1" dirty="0" err="1" smtClean="0"/>
              <a:t>Erinevalt</a:t>
            </a:r>
            <a:r>
              <a:rPr lang="fi-FI" i="1" dirty="0" smtClean="0"/>
              <a:t> </a:t>
            </a:r>
            <a:r>
              <a:rPr lang="fi-FI" i="1" dirty="0" err="1"/>
              <a:t>välismaalastest</a:t>
            </a:r>
            <a:r>
              <a:rPr lang="fi-FI" i="1" dirty="0"/>
              <a:t> </a:t>
            </a:r>
            <a:r>
              <a:rPr lang="fi-FI" i="1" dirty="0" err="1"/>
              <a:t>näib</a:t>
            </a:r>
            <a:r>
              <a:rPr lang="fi-FI" i="1" dirty="0"/>
              <a:t> </a:t>
            </a:r>
            <a:r>
              <a:rPr lang="fi-FI" i="1" dirty="0" err="1"/>
              <a:t>iga</a:t>
            </a:r>
            <a:r>
              <a:rPr lang="fi-FI" i="1" dirty="0"/>
              <a:t> </a:t>
            </a:r>
            <a:r>
              <a:rPr lang="fi-FI" i="1" dirty="0" err="1"/>
              <a:t>eestlane</a:t>
            </a:r>
            <a:r>
              <a:rPr lang="fi-FI" i="1" dirty="0"/>
              <a:t> </a:t>
            </a:r>
            <a:r>
              <a:rPr lang="fi-FI" i="1" dirty="0" err="1"/>
              <a:t>osalevat</a:t>
            </a:r>
            <a:r>
              <a:rPr lang="fi-FI" i="1" dirty="0"/>
              <a:t> </a:t>
            </a:r>
            <a:r>
              <a:rPr lang="fi-FI" i="1" dirty="0" err="1"/>
              <a:t>vähemalt</a:t>
            </a:r>
            <a:r>
              <a:rPr lang="fi-FI" i="1" dirty="0"/>
              <a:t> </a:t>
            </a:r>
            <a:r>
              <a:rPr lang="fi-FI" i="1" dirty="0" err="1"/>
              <a:t>kolmes</a:t>
            </a:r>
            <a:r>
              <a:rPr lang="fi-FI" i="1" dirty="0"/>
              <a:t> </a:t>
            </a:r>
            <a:r>
              <a:rPr lang="fi-FI" i="1" dirty="0" err="1"/>
              <a:t>klubis</a:t>
            </a:r>
            <a:r>
              <a:rPr lang="fi-FI" i="1" dirty="0"/>
              <a:t>, </a:t>
            </a:r>
            <a:r>
              <a:rPr lang="fi-FI" i="1" dirty="0" err="1"/>
              <a:t>trennis</a:t>
            </a:r>
            <a:r>
              <a:rPr lang="fi-FI" i="1" dirty="0"/>
              <a:t>, </a:t>
            </a:r>
            <a:r>
              <a:rPr lang="fi-FI" i="1" dirty="0" err="1"/>
              <a:t>laulurühmas</a:t>
            </a:r>
            <a:r>
              <a:rPr lang="fi-FI" i="1" dirty="0"/>
              <a:t> jne.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15227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b="1" dirty="0" err="1" smtClean="0"/>
              <a:t>Küsitlus</a:t>
            </a:r>
            <a:r>
              <a:rPr lang="fi-FI" sz="3200" b="1" dirty="0" smtClean="0"/>
              <a:t> 2016: </a:t>
            </a:r>
            <a:br>
              <a:rPr lang="fi-FI" sz="3200" b="1" dirty="0" smtClean="0"/>
            </a:br>
            <a:r>
              <a:rPr lang="fi-FI" sz="3200" b="1" dirty="0" err="1" smtClean="0"/>
              <a:t>Mida</a:t>
            </a:r>
            <a:r>
              <a:rPr lang="fi-FI" sz="3200" b="1" dirty="0" smtClean="0"/>
              <a:t> ma arvan eesti </a:t>
            </a:r>
            <a:r>
              <a:rPr lang="fi-FI" sz="3200" b="1" dirty="0" err="1" smtClean="0"/>
              <a:t>keelest</a:t>
            </a:r>
            <a:r>
              <a:rPr lang="fi-FI" sz="3200" b="1" dirty="0" smtClean="0"/>
              <a:t>?</a:t>
            </a:r>
            <a:endParaRPr lang="fi-FI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3204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b="1" dirty="0"/>
              <a:t>Eesti </a:t>
            </a:r>
            <a:r>
              <a:rPr lang="fi-FI" b="1" dirty="0" err="1"/>
              <a:t>keelt</a:t>
            </a:r>
            <a:r>
              <a:rPr lang="fi-FI" b="1" dirty="0"/>
              <a:t> </a:t>
            </a:r>
            <a:r>
              <a:rPr lang="fi-FI" b="1" dirty="0" err="1"/>
              <a:t>peetakse</a:t>
            </a:r>
            <a:r>
              <a:rPr lang="fi-FI" b="1" dirty="0"/>
              <a:t> </a:t>
            </a:r>
            <a:r>
              <a:rPr lang="fi-FI" b="1" dirty="0" err="1"/>
              <a:t>võrdselt</a:t>
            </a:r>
            <a:r>
              <a:rPr lang="fi-FI" b="1" dirty="0"/>
              <a:t> nii </a:t>
            </a:r>
            <a:r>
              <a:rPr lang="fi-FI" b="1" dirty="0" err="1"/>
              <a:t>raskeks</a:t>
            </a:r>
            <a:r>
              <a:rPr lang="fi-FI" b="1" dirty="0"/>
              <a:t> </a:t>
            </a:r>
            <a:r>
              <a:rPr lang="fi-FI" b="1" dirty="0" err="1"/>
              <a:t>kui</a:t>
            </a:r>
            <a:r>
              <a:rPr lang="fi-FI" b="1" dirty="0"/>
              <a:t> ka </a:t>
            </a:r>
            <a:r>
              <a:rPr lang="fi-FI" b="1" dirty="0" err="1" smtClean="0"/>
              <a:t>ilusaks</a:t>
            </a:r>
            <a:r>
              <a:rPr lang="fi-FI" b="1" dirty="0" smtClean="0"/>
              <a:t>.</a:t>
            </a:r>
            <a:endParaRPr lang="fi-FI" dirty="0" smtClean="0"/>
          </a:p>
          <a:p>
            <a:r>
              <a:rPr lang="fi-FI" i="1" dirty="0" smtClean="0"/>
              <a:t>Eesti </a:t>
            </a:r>
            <a:r>
              <a:rPr lang="fi-FI" i="1" dirty="0" err="1" smtClean="0"/>
              <a:t>keel</a:t>
            </a:r>
            <a:r>
              <a:rPr lang="fi-FI" i="1" dirty="0" smtClean="0"/>
              <a:t> on </a:t>
            </a:r>
            <a:r>
              <a:rPr lang="fi-FI" i="1" dirty="0" err="1" smtClean="0"/>
              <a:t>muinasjutuline</a:t>
            </a:r>
            <a:r>
              <a:rPr lang="fi-FI" i="1" dirty="0" smtClean="0"/>
              <a:t> ja </a:t>
            </a:r>
            <a:r>
              <a:rPr lang="fi-FI" i="1" dirty="0" err="1" smtClean="0"/>
              <a:t>müstiline</a:t>
            </a:r>
            <a:endParaRPr lang="fi-FI" i="1" dirty="0" smtClean="0"/>
          </a:p>
          <a:p>
            <a:r>
              <a:rPr lang="fi-FI" i="1" dirty="0" err="1" smtClean="0"/>
              <a:t>Sarnane</a:t>
            </a:r>
            <a:r>
              <a:rPr lang="fi-FI" i="1" dirty="0" smtClean="0"/>
              <a:t> </a:t>
            </a:r>
            <a:r>
              <a:rPr lang="fi-FI" i="1" dirty="0" err="1"/>
              <a:t>soome</a:t>
            </a:r>
            <a:r>
              <a:rPr lang="fi-FI" i="1" dirty="0"/>
              <a:t> </a:t>
            </a:r>
            <a:r>
              <a:rPr lang="fi-FI" i="1" dirty="0" err="1"/>
              <a:t>keelega</a:t>
            </a:r>
            <a:r>
              <a:rPr lang="fi-FI" i="1" dirty="0"/>
              <a:t>. </a:t>
            </a:r>
            <a:endParaRPr lang="fi-FI" i="1" dirty="0" smtClean="0"/>
          </a:p>
          <a:p>
            <a:r>
              <a:rPr lang="fi-FI" dirty="0" err="1" smtClean="0"/>
              <a:t>Osade</a:t>
            </a:r>
            <a:r>
              <a:rPr lang="fi-FI" dirty="0" smtClean="0"/>
              <a:t> </a:t>
            </a:r>
            <a:r>
              <a:rPr lang="fi-FI" dirty="0" err="1"/>
              <a:t>vastanute</a:t>
            </a:r>
            <a:r>
              <a:rPr lang="fi-FI" dirty="0"/>
              <a:t> </a:t>
            </a:r>
            <a:r>
              <a:rPr lang="fi-FI" dirty="0" err="1"/>
              <a:t>jaoks</a:t>
            </a:r>
            <a:r>
              <a:rPr lang="fi-FI" dirty="0"/>
              <a:t> on eesti </a:t>
            </a:r>
            <a:r>
              <a:rPr lang="fi-FI" dirty="0" err="1"/>
              <a:t>keel</a:t>
            </a:r>
            <a:r>
              <a:rPr lang="fi-FI" dirty="0"/>
              <a:t> </a:t>
            </a:r>
            <a:r>
              <a:rPr lang="fi-FI" dirty="0" err="1"/>
              <a:t>loomulik</a:t>
            </a:r>
            <a:r>
              <a:rPr lang="fi-FI" dirty="0"/>
              <a:t> ja </a:t>
            </a:r>
            <a:r>
              <a:rPr lang="fi-FI" dirty="0" err="1"/>
              <a:t>loogiline</a:t>
            </a:r>
            <a:r>
              <a:rPr lang="fi-FI" dirty="0"/>
              <a:t>, </a:t>
            </a:r>
            <a:r>
              <a:rPr lang="fi-FI" dirty="0" err="1"/>
              <a:t>teised</a:t>
            </a:r>
            <a:r>
              <a:rPr lang="fi-FI" dirty="0"/>
              <a:t> </a:t>
            </a:r>
            <a:r>
              <a:rPr lang="fi-FI" dirty="0" err="1"/>
              <a:t>pidasid</a:t>
            </a:r>
            <a:r>
              <a:rPr lang="fi-FI" dirty="0"/>
              <a:t> </a:t>
            </a:r>
            <a:r>
              <a:rPr lang="fi-FI" dirty="0" err="1"/>
              <a:t>keelt</a:t>
            </a:r>
            <a:r>
              <a:rPr lang="fi-FI" dirty="0"/>
              <a:t> </a:t>
            </a:r>
            <a:r>
              <a:rPr lang="fi-FI" dirty="0" err="1"/>
              <a:t>ebareeglipäraseks</a:t>
            </a:r>
            <a:r>
              <a:rPr lang="fi-FI" dirty="0"/>
              <a:t> </a:t>
            </a:r>
            <a:r>
              <a:rPr lang="fi-FI" dirty="0" err="1"/>
              <a:t>ning</a:t>
            </a:r>
            <a:r>
              <a:rPr lang="fi-FI" dirty="0"/>
              <a:t> </a:t>
            </a:r>
            <a:r>
              <a:rPr lang="fi-FI" dirty="0" err="1"/>
              <a:t>selle</a:t>
            </a:r>
            <a:r>
              <a:rPr lang="fi-FI" dirty="0"/>
              <a:t> </a:t>
            </a:r>
            <a:r>
              <a:rPr lang="fi-FI" dirty="0" err="1"/>
              <a:t>omandamist</a:t>
            </a:r>
            <a:r>
              <a:rPr lang="fi-FI" dirty="0"/>
              <a:t> </a:t>
            </a:r>
            <a:r>
              <a:rPr lang="fi-FI" dirty="0" err="1"/>
              <a:t>väljakutseks</a:t>
            </a:r>
            <a:r>
              <a:rPr lang="fi-FI" dirty="0"/>
              <a:t>. </a:t>
            </a:r>
            <a:endParaRPr lang="et-EE" dirty="0" smtClean="0"/>
          </a:p>
          <a:p>
            <a:endParaRPr lang="fi-FI" dirty="0" smtClean="0"/>
          </a:p>
          <a:p>
            <a:r>
              <a:rPr lang="fi-FI" dirty="0" smtClean="0"/>
              <a:t>Eesti </a:t>
            </a:r>
            <a:r>
              <a:rPr lang="fi-FI" dirty="0" err="1"/>
              <a:t>keelt</a:t>
            </a:r>
            <a:r>
              <a:rPr lang="fi-FI" dirty="0"/>
              <a:t> </a:t>
            </a:r>
            <a:r>
              <a:rPr lang="fi-FI" dirty="0" err="1"/>
              <a:t>iseloomustavad</a:t>
            </a:r>
            <a:r>
              <a:rPr lang="fi-FI" dirty="0"/>
              <a:t> </a:t>
            </a:r>
            <a:r>
              <a:rPr lang="fi-FI" dirty="0" err="1"/>
              <a:t>vastanute</a:t>
            </a:r>
            <a:r>
              <a:rPr lang="fi-FI" dirty="0"/>
              <a:t> </a:t>
            </a:r>
            <a:r>
              <a:rPr lang="fi-FI" dirty="0" err="1"/>
              <a:t>arvates</a:t>
            </a:r>
            <a:r>
              <a:rPr lang="fi-FI" dirty="0"/>
              <a:t> </a:t>
            </a:r>
            <a:r>
              <a:rPr lang="fi-FI" dirty="0" err="1" smtClean="0"/>
              <a:t>sõnad</a:t>
            </a:r>
            <a:r>
              <a:rPr lang="fi-FI" dirty="0" smtClean="0"/>
              <a:t> </a:t>
            </a:r>
            <a:r>
              <a:rPr lang="fi-FI" i="1" dirty="0"/>
              <a:t>armas, </a:t>
            </a:r>
            <a:r>
              <a:rPr lang="fi-FI" i="1" dirty="0" err="1"/>
              <a:t>arusaadavus</a:t>
            </a:r>
            <a:r>
              <a:rPr lang="fi-FI" i="1" dirty="0"/>
              <a:t>, </a:t>
            </a:r>
            <a:r>
              <a:rPr lang="fi-FI" i="1" dirty="0" err="1"/>
              <a:t>elav</a:t>
            </a:r>
            <a:r>
              <a:rPr lang="fi-FI" i="1" dirty="0"/>
              <a:t>, </a:t>
            </a:r>
            <a:r>
              <a:rPr lang="fi-FI" i="1" dirty="0" err="1"/>
              <a:t>erinev</a:t>
            </a:r>
            <a:r>
              <a:rPr lang="fi-FI" i="1" dirty="0"/>
              <a:t>, </a:t>
            </a:r>
            <a:r>
              <a:rPr lang="fi-FI" i="1" dirty="0" err="1"/>
              <a:t>huvitav</a:t>
            </a:r>
            <a:r>
              <a:rPr lang="fi-FI" i="1" dirty="0" smtClean="0"/>
              <a:t>, </a:t>
            </a:r>
            <a:r>
              <a:rPr lang="fi-FI" i="1" dirty="0" err="1"/>
              <a:t>keeruline</a:t>
            </a:r>
            <a:r>
              <a:rPr lang="fi-FI" i="1" dirty="0"/>
              <a:t>, </a:t>
            </a:r>
            <a:r>
              <a:rPr lang="fi-FI" i="1" dirty="0" err="1"/>
              <a:t>kena</a:t>
            </a:r>
            <a:r>
              <a:rPr lang="fi-FI" i="1" dirty="0"/>
              <a:t>, </a:t>
            </a:r>
            <a:r>
              <a:rPr lang="fi-FI" i="1" dirty="0" err="1" smtClean="0"/>
              <a:t>kerge</a:t>
            </a:r>
            <a:r>
              <a:rPr lang="fi-FI" i="1" dirty="0" smtClean="0"/>
              <a:t>, </a:t>
            </a:r>
            <a:r>
              <a:rPr lang="fi-FI" i="1" dirty="0" err="1" smtClean="0"/>
              <a:t>lahe</a:t>
            </a:r>
            <a:r>
              <a:rPr lang="fi-FI" i="1" dirty="0" smtClean="0"/>
              <a:t>, </a:t>
            </a:r>
            <a:r>
              <a:rPr lang="fi-FI" i="1" dirty="0"/>
              <a:t>lootusetu, </a:t>
            </a:r>
            <a:r>
              <a:rPr lang="fi-FI" i="1" dirty="0" err="1"/>
              <a:t>lõbus</a:t>
            </a:r>
            <a:r>
              <a:rPr lang="fi-FI" i="1" dirty="0"/>
              <a:t>, </a:t>
            </a:r>
            <a:r>
              <a:rPr lang="fi-FI" i="1" dirty="0" smtClean="0"/>
              <a:t>maagiline, </a:t>
            </a:r>
            <a:r>
              <a:rPr lang="fi-FI" i="1" dirty="0" err="1" smtClean="0"/>
              <a:t>meloodiline</a:t>
            </a:r>
            <a:r>
              <a:rPr lang="fi-FI" i="1" dirty="0" smtClean="0"/>
              <a:t>, </a:t>
            </a:r>
            <a:r>
              <a:rPr lang="fi-FI" i="1" dirty="0" err="1"/>
              <a:t>naljakas</a:t>
            </a:r>
            <a:r>
              <a:rPr lang="fi-FI" i="1" dirty="0"/>
              <a:t>, </a:t>
            </a:r>
            <a:r>
              <a:rPr lang="fi-FI" i="1" dirty="0" err="1"/>
              <a:t>parim</a:t>
            </a:r>
            <a:r>
              <a:rPr lang="fi-FI" i="1" dirty="0"/>
              <a:t>, </a:t>
            </a:r>
            <a:r>
              <a:rPr lang="fi-FI" i="1" dirty="0" err="1"/>
              <a:t>rõõmustav</a:t>
            </a:r>
            <a:r>
              <a:rPr lang="fi-FI" i="1" dirty="0"/>
              <a:t>, </a:t>
            </a:r>
            <a:r>
              <a:rPr lang="fi-FI" i="1" dirty="0" err="1"/>
              <a:t>seksikas</a:t>
            </a:r>
            <a:r>
              <a:rPr lang="fi-FI" i="1" dirty="0"/>
              <a:t>, </a:t>
            </a:r>
            <a:r>
              <a:rPr lang="fi-FI" i="1" dirty="0" err="1"/>
              <a:t>tavatu</a:t>
            </a:r>
            <a:r>
              <a:rPr lang="fi-FI" i="1" dirty="0"/>
              <a:t>, </a:t>
            </a:r>
            <a:r>
              <a:rPr lang="fi-FI" i="1" dirty="0" err="1"/>
              <a:t>tähelepanunõudev</a:t>
            </a:r>
            <a:r>
              <a:rPr lang="fi-FI" i="1" dirty="0"/>
              <a:t>, </a:t>
            </a:r>
            <a:r>
              <a:rPr lang="fi-FI" i="1" dirty="0" err="1"/>
              <a:t>uhke</a:t>
            </a:r>
            <a:r>
              <a:rPr lang="fi-FI" i="1" dirty="0"/>
              <a:t>, </a:t>
            </a:r>
            <a:r>
              <a:rPr lang="fi-FI" i="1" dirty="0" err="1"/>
              <a:t>uskumatu</a:t>
            </a:r>
            <a:r>
              <a:rPr lang="fi-FI" i="1" dirty="0"/>
              <a:t>, </a:t>
            </a:r>
            <a:r>
              <a:rPr lang="fi-FI" i="1" dirty="0" err="1"/>
              <a:t>veniv</a:t>
            </a:r>
            <a:r>
              <a:rPr lang="fi-FI" i="1" dirty="0"/>
              <a:t>, </a:t>
            </a:r>
            <a:r>
              <a:rPr lang="fi-FI" i="1" dirty="0" err="1"/>
              <a:t>vinge</a:t>
            </a:r>
            <a:r>
              <a:rPr lang="fi-FI" i="1" dirty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149439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r>
              <a:rPr lang="et-EE" sz="3200" b="1" dirty="0" smtClean="0"/>
              <a:t>Keeled maailmas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70000" lnSpcReduction="20000"/>
          </a:bodyPr>
          <a:lstStyle/>
          <a:p>
            <a:r>
              <a:rPr lang="et-EE" dirty="0" smtClean="0"/>
              <a:t>maailmas kõneldakse u 7000 keelt, miljonikeeli 347, eesti keel 300 suurema seas;</a:t>
            </a:r>
          </a:p>
          <a:p>
            <a:r>
              <a:rPr lang="et-EE" dirty="0" smtClean="0"/>
              <a:t>Euroopas  239 keelt (3,5% keeltest, kõneleb üle veerandi maailma rahvastikust);</a:t>
            </a:r>
          </a:p>
          <a:p>
            <a:endParaRPr lang="et-EE" dirty="0" smtClean="0"/>
          </a:p>
          <a:p>
            <a:r>
              <a:rPr lang="et-EE" dirty="0" smtClean="0"/>
              <a:t>üle 100 miljoni emakeelse kõnelejaga keeled (8): mandariini (1042 milj), hispaania (322), inglise (308), araabia (206), hindi (180), portugali (177), vene (145) ja jaapani (127);</a:t>
            </a:r>
          </a:p>
          <a:p>
            <a:endParaRPr lang="et-EE" dirty="0" smtClean="0"/>
          </a:p>
          <a:p>
            <a:r>
              <a:rPr lang="et-EE" dirty="0" smtClean="0"/>
              <a:t>enamikku maailma keeli kõneldakse Aasias ja Aafrikas, kummaski üle 2000 keele;</a:t>
            </a:r>
          </a:p>
          <a:p>
            <a:endParaRPr lang="et-EE" dirty="0" smtClean="0"/>
          </a:p>
          <a:p>
            <a:r>
              <a:rPr lang="et-EE" dirty="0" smtClean="0"/>
              <a:t>emakeelne lugejaskond vähemalt 1200 keelel (sh eesti keel);</a:t>
            </a:r>
          </a:p>
          <a:p>
            <a:r>
              <a:rPr lang="et-EE" dirty="0" smtClean="0"/>
              <a:t>piibli erinevaid osi tõlgitud 2300 keelde (sh eesti keel);</a:t>
            </a:r>
          </a:p>
          <a:p>
            <a:r>
              <a:rPr lang="et-EE" dirty="0" smtClean="0"/>
              <a:t>kõrgharidust saab ligi 100 keeles (sh eesti keel).</a:t>
            </a:r>
          </a:p>
          <a:p>
            <a:pPr marL="0" indent="0">
              <a:buNone/>
            </a:pPr>
            <a:endParaRPr lang="et-EE" dirty="0" smtClean="0">
              <a:hlinkClick r:id="rId2"/>
            </a:endParaRPr>
          </a:p>
          <a:p>
            <a:pPr marL="0" indent="0">
              <a:buNone/>
            </a:pPr>
            <a:r>
              <a:rPr lang="et-EE" dirty="0" smtClean="0">
                <a:hlinkClick r:id="rId2"/>
              </a:rPr>
              <a:t>https</a:t>
            </a:r>
            <a:r>
              <a:rPr lang="et-EE" dirty="0">
                <a:hlinkClick r:id="rId2"/>
              </a:rPr>
              <a:t>://</a:t>
            </a:r>
            <a:r>
              <a:rPr lang="et-EE" dirty="0" smtClean="0">
                <a:hlinkClick r:id="rId2"/>
              </a:rPr>
              <a:t>www.ethnologue.com</a:t>
            </a:r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xmlns="" val="219698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fi-FI" sz="3200" b="1" dirty="0" err="1"/>
              <a:t>Kes</a:t>
            </a:r>
            <a:r>
              <a:rPr lang="fi-FI" sz="3200" b="1" dirty="0"/>
              <a:t> on eesti </a:t>
            </a:r>
            <a:r>
              <a:rPr lang="fi-FI" sz="3200" b="1" dirty="0" err="1"/>
              <a:t>keele</a:t>
            </a:r>
            <a:r>
              <a:rPr lang="fi-FI" sz="3200" b="1" dirty="0"/>
              <a:t> ja </a:t>
            </a:r>
            <a:r>
              <a:rPr lang="fi-FI" sz="3200" b="1" dirty="0" err="1"/>
              <a:t>kultuuri</a:t>
            </a:r>
            <a:r>
              <a:rPr lang="fi-FI" sz="3200" b="1" dirty="0"/>
              <a:t> </a:t>
            </a:r>
            <a:r>
              <a:rPr lang="fi-FI" sz="3200" b="1" dirty="0" err="1"/>
              <a:t>õppija</a:t>
            </a:r>
            <a:r>
              <a:rPr lang="fi-FI" sz="3200" b="1" dirty="0"/>
              <a:t> </a:t>
            </a:r>
            <a:r>
              <a:rPr lang="fi-FI" sz="3200" b="1" dirty="0" err="1"/>
              <a:t>välismaal</a:t>
            </a:r>
            <a:r>
              <a:rPr lang="fi-FI" sz="3200" b="1" dirty="0"/>
              <a:t>?</a:t>
            </a:r>
            <a:br>
              <a:rPr lang="fi-FI" sz="3200" b="1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3960439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n-US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fi-FI" sz="2400" dirty="0" err="1">
                <a:ea typeface="Calibri"/>
                <a:cs typeface="TTE145F9B8t00"/>
              </a:rPr>
              <a:t>Traditsiooniline</a:t>
            </a:r>
            <a:r>
              <a:rPr lang="fi-FI" sz="2400" dirty="0">
                <a:ea typeface="Calibri"/>
                <a:cs typeface="TTE145F9B8t00"/>
              </a:rPr>
              <a:t> </a:t>
            </a:r>
            <a:r>
              <a:rPr lang="fi-FI" sz="2400" dirty="0" err="1">
                <a:ea typeface="Calibri"/>
                <a:cs typeface="TTE145F9B8t00"/>
              </a:rPr>
              <a:t>soome-ugri</a:t>
            </a:r>
            <a:r>
              <a:rPr lang="fi-FI" sz="2400" dirty="0">
                <a:ea typeface="Calibri"/>
                <a:cs typeface="TTE145F9B8t00"/>
              </a:rPr>
              <a:t> </a:t>
            </a:r>
            <a:r>
              <a:rPr lang="fi-FI" sz="2400" dirty="0" err="1">
                <a:ea typeface="Calibri"/>
                <a:cs typeface="TTE145F9B8t00"/>
              </a:rPr>
              <a:t>huvidega</a:t>
            </a:r>
            <a:r>
              <a:rPr lang="fi-FI" sz="2400" dirty="0">
                <a:ea typeface="Calibri"/>
                <a:cs typeface="TTE145F9B8t00"/>
              </a:rPr>
              <a:t> </a:t>
            </a:r>
            <a:r>
              <a:rPr lang="fi-FI" sz="2400" dirty="0" err="1" smtClean="0">
                <a:ea typeface="Calibri"/>
                <a:cs typeface="TTE145F9B8t00"/>
              </a:rPr>
              <a:t>üliõpilane</a:t>
            </a:r>
            <a:r>
              <a:rPr lang="fi-FI" sz="2400" dirty="0" smtClean="0">
                <a:ea typeface="Calibri"/>
                <a:cs typeface="TTE145F9B8t00"/>
              </a:rPr>
              <a:t>.</a:t>
            </a:r>
            <a:endParaRPr lang="et-EE" sz="2400" dirty="0" smtClean="0">
              <a:ea typeface="Calibri"/>
              <a:cs typeface="TTE145F9B8t00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et-EE" sz="2400" dirty="0" smtClean="0">
                <a:ea typeface="Calibri"/>
                <a:cs typeface="Times New Roman"/>
              </a:rPr>
              <a:t>Eesti taustaga üliõpilane.</a:t>
            </a:r>
            <a:endParaRPr lang="en-US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fi-FI" sz="2400" dirty="0" err="1">
                <a:ea typeface="Calibri"/>
                <a:cs typeface="TTE145F9B8t00"/>
              </a:rPr>
              <a:t>Laiemalt</a:t>
            </a:r>
            <a:r>
              <a:rPr lang="fi-FI" sz="2400" dirty="0">
                <a:ea typeface="Calibri"/>
                <a:cs typeface="TTE145F9B8t00"/>
              </a:rPr>
              <a:t> </a:t>
            </a:r>
            <a:r>
              <a:rPr lang="fi-FI" sz="2400" dirty="0" err="1">
                <a:ea typeface="Calibri"/>
                <a:cs typeface="TTE145F9B8t00"/>
              </a:rPr>
              <a:t>humanitaarteadusi</a:t>
            </a:r>
            <a:r>
              <a:rPr lang="fi-FI" sz="2400" dirty="0">
                <a:ea typeface="Calibri"/>
                <a:cs typeface="TTE145F9B8t00"/>
              </a:rPr>
              <a:t> </a:t>
            </a:r>
            <a:r>
              <a:rPr lang="fi-FI" sz="2400" dirty="0" err="1">
                <a:ea typeface="Calibri"/>
                <a:cs typeface="TTE145F9B8t00"/>
              </a:rPr>
              <a:t>õppiv</a:t>
            </a:r>
            <a:r>
              <a:rPr lang="fi-FI" sz="2400" dirty="0">
                <a:ea typeface="Calibri"/>
                <a:cs typeface="TTE145F9B8t00"/>
              </a:rPr>
              <a:t> </a:t>
            </a:r>
            <a:r>
              <a:rPr lang="fi-FI" sz="2400" dirty="0" err="1">
                <a:ea typeface="Calibri"/>
                <a:cs typeface="TTE145F9B8t00"/>
              </a:rPr>
              <a:t>üliõpilane</a:t>
            </a:r>
            <a:r>
              <a:rPr lang="fi-FI" sz="2400" dirty="0">
                <a:ea typeface="Calibri"/>
                <a:cs typeface="TTE145F9B8t00"/>
              </a:rPr>
              <a:t>: </a:t>
            </a:r>
            <a:r>
              <a:rPr lang="fi-FI" sz="2400" dirty="0" err="1">
                <a:ea typeface="Calibri"/>
                <a:cs typeface="TTE145F9B8t00"/>
              </a:rPr>
              <a:t>ajalugu</a:t>
            </a:r>
            <a:r>
              <a:rPr lang="fi-FI" sz="2400" dirty="0">
                <a:ea typeface="Calibri"/>
                <a:cs typeface="TTE145F9B8t00"/>
              </a:rPr>
              <a:t>, </a:t>
            </a:r>
            <a:r>
              <a:rPr lang="fi-FI" sz="2400" dirty="0" err="1" smtClean="0">
                <a:ea typeface="Calibri"/>
                <a:cs typeface="TTE145F9B8t00"/>
              </a:rPr>
              <a:t>kirjandus</a:t>
            </a:r>
            <a:r>
              <a:rPr lang="fi-FI" sz="2400" dirty="0" smtClean="0">
                <a:ea typeface="Calibri"/>
                <a:cs typeface="TTE145F9B8t00"/>
              </a:rPr>
              <a:t> </a:t>
            </a:r>
            <a:r>
              <a:rPr lang="fi-FI" sz="2400" dirty="0" err="1" smtClean="0">
                <a:ea typeface="Calibri"/>
                <a:cs typeface="TTE145F9B8t00"/>
              </a:rPr>
              <a:t>jms</a:t>
            </a:r>
            <a:r>
              <a:rPr lang="fi-FI" sz="2400" dirty="0" smtClean="0">
                <a:ea typeface="Calibri"/>
                <a:cs typeface="TTE145F9B8t00"/>
              </a:rPr>
              <a:t>.</a:t>
            </a:r>
            <a:endParaRPr lang="en-US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fi-FI" sz="2400" dirty="0" err="1">
                <a:ea typeface="Calibri"/>
                <a:cs typeface="TTE145F9B8t00"/>
              </a:rPr>
              <a:t>Sotsiaalteadusi</a:t>
            </a:r>
            <a:r>
              <a:rPr lang="fi-FI" sz="2400" dirty="0">
                <a:ea typeface="Calibri"/>
                <a:cs typeface="TTE145F9B8t00"/>
              </a:rPr>
              <a:t> </a:t>
            </a:r>
            <a:r>
              <a:rPr lang="fi-FI" sz="2400" dirty="0" err="1">
                <a:ea typeface="Calibri"/>
                <a:cs typeface="TTE145F9B8t00"/>
              </a:rPr>
              <a:t>õppiv</a:t>
            </a:r>
            <a:r>
              <a:rPr lang="fi-FI" sz="2400" dirty="0">
                <a:ea typeface="Calibri"/>
                <a:cs typeface="TTE145F9B8t00"/>
              </a:rPr>
              <a:t> </a:t>
            </a:r>
            <a:r>
              <a:rPr lang="fi-FI" sz="2400" dirty="0" err="1" smtClean="0">
                <a:ea typeface="Calibri"/>
                <a:cs typeface="TTE145F9B8t00"/>
              </a:rPr>
              <a:t>üliõpilane</a:t>
            </a:r>
            <a:r>
              <a:rPr lang="et-EE" sz="2400" dirty="0" smtClean="0">
                <a:ea typeface="Calibri"/>
                <a:cs typeface="TTE145F9B8t00"/>
              </a:rPr>
              <a:t>: </a:t>
            </a:r>
            <a:r>
              <a:rPr lang="fi-FI" sz="2400" dirty="0" smtClean="0">
                <a:ea typeface="Calibri"/>
                <a:cs typeface="TTE145F9B8t00"/>
              </a:rPr>
              <a:t> </a:t>
            </a:r>
            <a:r>
              <a:rPr lang="fi-FI" sz="2400" dirty="0" err="1">
                <a:ea typeface="Calibri"/>
                <a:cs typeface="TTE145F9B8t00"/>
              </a:rPr>
              <a:t>rahvusvahelised</a:t>
            </a:r>
            <a:r>
              <a:rPr lang="fi-FI" sz="2400" dirty="0">
                <a:ea typeface="Calibri"/>
                <a:cs typeface="TTE145F9B8t00"/>
              </a:rPr>
              <a:t> </a:t>
            </a:r>
            <a:r>
              <a:rPr lang="fi-FI" sz="2400" dirty="0" err="1">
                <a:ea typeface="Calibri"/>
                <a:cs typeface="TTE145F9B8t00"/>
              </a:rPr>
              <a:t>suhted</a:t>
            </a:r>
            <a:r>
              <a:rPr lang="fi-FI" sz="2400" dirty="0">
                <a:ea typeface="Calibri"/>
                <a:cs typeface="TTE145F9B8t00"/>
              </a:rPr>
              <a:t>, </a:t>
            </a:r>
            <a:r>
              <a:rPr lang="fi-FI" sz="2400" dirty="0" err="1">
                <a:ea typeface="Calibri"/>
                <a:cs typeface="TTE145F9B8t00"/>
              </a:rPr>
              <a:t>politoloogia</a:t>
            </a:r>
            <a:r>
              <a:rPr lang="fi-FI" sz="2400" dirty="0">
                <a:ea typeface="Calibri"/>
                <a:cs typeface="TTE145F9B8t00"/>
              </a:rPr>
              <a:t>, </a:t>
            </a:r>
            <a:r>
              <a:rPr lang="fi-FI" sz="2400" dirty="0" err="1">
                <a:ea typeface="Calibri"/>
                <a:cs typeface="TTE145F9B8t00"/>
              </a:rPr>
              <a:t>õigusteadus</a:t>
            </a:r>
            <a:r>
              <a:rPr lang="fi-FI" sz="2400" dirty="0">
                <a:ea typeface="Calibri"/>
                <a:cs typeface="TTE145F9B8t00"/>
              </a:rPr>
              <a:t>, </a:t>
            </a:r>
            <a:r>
              <a:rPr lang="fi-FI" sz="2400" dirty="0" err="1">
                <a:ea typeface="Calibri"/>
                <a:cs typeface="TTE145F9B8t00"/>
              </a:rPr>
              <a:t>avalik</a:t>
            </a:r>
            <a:r>
              <a:rPr lang="fi-FI" sz="2400" dirty="0">
                <a:ea typeface="Calibri"/>
                <a:cs typeface="TTE145F9B8t00"/>
              </a:rPr>
              <a:t> </a:t>
            </a:r>
            <a:r>
              <a:rPr lang="fi-FI" sz="2400" dirty="0" err="1">
                <a:ea typeface="Calibri"/>
                <a:cs typeface="TTE145F9B8t00"/>
              </a:rPr>
              <a:t>haldus</a:t>
            </a:r>
            <a:r>
              <a:rPr lang="fi-FI" sz="2400" dirty="0">
                <a:ea typeface="Calibri"/>
                <a:cs typeface="TTE145F9B8t00"/>
              </a:rPr>
              <a:t> </a:t>
            </a:r>
            <a:r>
              <a:rPr lang="fi-FI" sz="2400" dirty="0" err="1" smtClean="0">
                <a:ea typeface="Calibri"/>
                <a:cs typeface="TTE145F9B8t00"/>
              </a:rPr>
              <a:t>jms</a:t>
            </a:r>
            <a:r>
              <a:rPr lang="fi-FI" sz="2400" dirty="0" smtClean="0">
                <a:ea typeface="Calibri"/>
                <a:cs typeface="TTE145F9B8t00"/>
              </a:rPr>
              <a:t>.</a:t>
            </a:r>
            <a:endParaRPr lang="en-US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fi-FI" sz="2400" dirty="0" err="1">
                <a:ea typeface="Calibri"/>
                <a:cs typeface="TTE145F9B8t00"/>
              </a:rPr>
              <a:t>Eestist</a:t>
            </a:r>
            <a:r>
              <a:rPr lang="fi-FI" sz="2400" dirty="0">
                <a:ea typeface="Calibri"/>
                <a:cs typeface="TTE145F9B8t00"/>
              </a:rPr>
              <a:t> ja </a:t>
            </a:r>
            <a:r>
              <a:rPr lang="fi-FI" sz="2400" dirty="0" err="1">
                <a:ea typeface="Calibri"/>
                <a:cs typeface="TTE145F9B8t00"/>
              </a:rPr>
              <a:t>laiemalt</a:t>
            </a:r>
            <a:r>
              <a:rPr lang="fi-FI" sz="2400" dirty="0">
                <a:ea typeface="Calibri"/>
                <a:cs typeface="TTE145F9B8t00"/>
              </a:rPr>
              <a:t> </a:t>
            </a:r>
            <a:r>
              <a:rPr lang="fi-FI" sz="2400" dirty="0" err="1">
                <a:ea typeface="Calibri"/>
                <a:cs typeface="TTE145F9B8t00"/>
              </a:rPr>
              <a:t>Balti</a:t>
            </a:r>
            <a:r>
              <a:rPr lang="fi-FI" sz="2400" dirty="0">
                <a:ea typeface="Calibri"/>
                <a:cs typeface="TTE145F9B8t00"/>
              </a:rPr>
              <a:t> </a:t>
            </a:r>
            <a:r>
              <a:rPr lang="fi-FI" sz="2400" dirty="0" err="1">
                <a:ea typeface="Calibri"/>
                <a:cs typeface="TTE145F9B8t00"/>
              </a:rPr>
              <a:t>riikidest</a:t>
            </a:r>
            <a:r>
              <a:rPr lang="fi-FI" sz="2400" dirty="0">
                <a:ea typeface="Calibri"/>
                <a:cs typeface="TTE145F9B8t00"/>
              </a:rPr>
              <a:t> </a:t>
            </a:r>
            <a:r>
              <a:rPr lang="fi-FI" sz="2400" dirty="0" err="1">
                <a:ea typeface="Calibri"/>
                <a:cs typeface="TTE145F9B8t00"/>
              </a:rPr>
              <a:t>huvituv</a:t>
            </a:r>
            <a:r>
              <a:rPr lang="fi-FI" sz="2400" dirty="0">
                <a:ea typeface="Calibri"/>
                <a:cs typeface="TTE145F9B8t00"/>
              </a:rPr>
              <a:t> </a:t>
            </a:r>
            <a:r>
              <a:rPr lang="fi-FI" sz="2400" dirty="0" err="1">
                <a:ea typeface="Calibri"/>
                <a:cs typeface="TTE145F9B8t00"/>
              </a:rPr>
              <a:t>üliõpilane</a:t>
            </a:r>
            <a:r>
              <a:rPr lang="fi-FI" sz="2400" dirty="0">
                <a:ea typeface="Calibri"/>
                <a:cs typeface="TTE145F9B8t00"/>
              </a:rPr>
              <a:t>, </a:t>
            </a:r>
            <a:r>
              <a:rPr lang="et-EE" sz="2400" dirty="0" smtClean="0">
                <a:ea typeface="Calibri"/>
                <a:cs typeface="TTE145F9B8t00"/>
              </a:rPr>
              <a:t>kes </a:t>
            </a:r>
            <a:r>
              <a:rPr lang="fi-FI" sz="2400" dirty="0" err="1" smtClean="0">
                <a:ea typeface="Calibri"/>
                <a:cs typeface="TTE145F9B8t00"/>
              </a:rPr>
              <a:t>vajab</a:t>
            </a:r>
            <a:r>
              <a:rPr lang="fi-FI" sz="2400" dirty="0" smtClean="0">
                <a:ea typeface="Calibri"/>
                <a:cs typeface="TTE145F9B8t00"/>
              </a:rPr>
              <a:t> </a:t>
            </a:r>
            <a:r>
              <a:rPr lang="fi-FI" sz="2400" dirty="0" err="1">
                <a:ea typeface="Calibri"/>
                <a:cs typeface="TTE145F9B8t00"/>
              </a:rPr>
              <a:t>komplekti</a:t>
            </a:r>
            <a:r>
              <a:rPr lang="fi-FI" sz="2400" dirty="0">
                <a:ea typeface="Calibri"/>
                <a:cs typeface="TTE145F9B8t00"/>
              </a:rPr>
              <a:t> </a:t>
            </a:r>
            <a:r>
              <a:rPr lang="fi-FI" sz="2400" b="1" dirty="0" err="1">
                <a:ea typeface="Calibri"/>
                <a:cs typeface="TTE145F9B8t00"/>
              </a:rPr>
              <a:t>keel</a:t>
            </a:r>
            <a:r>
              <a:rPr lang="fi-FI" sz="2400" b="1" dirty="0">
                <a:ea typeface="Calibri"/>
                <a:cs typeface="TTE145F9B8t00"/>
              </a:rPr>
              <a:t> + </a:t>
            </a:r>
            <a:r>
              <a:rPr lang="fi-FI" sz="2400" b="1" dirty="0" err="1">
                <a:ea typeface="Calibri"/>
                <a:cs typeface="TTE145F9B8t00"/>
              </a:rPr>
              <a:t>kultuur</a:t>
            </a:r>
            <a:r>
              <a:rPr lang="fi-FI" sz="2400" b="1" dirty="0">
                <a:ea typeface="Calibri"/>
                <a:cs typeface="TTE145F9B8t00"/>
              </a:rPr>
              <a:t> + </a:t>
            </a:r>
            <a:r>
              <a:rPr lang="fi-FI" sz="2400" b="1" dirty="0" err="1" smtClean="0">
                <a:ea typeface="Calibri"/>
                <a:cs typeface="TTE145F9B8t00"/>
              </a:rPr>
              <a:t>ühiskond</a:t>
            </a:r>
            <a:r>
              <a:rPr lang="fi-FI" sz="2400" dirty="0" smtClean="0">
                <a:ea typeface="Calibri"/>
                <a:cs typeface="TTE145F9B8t00"/>
              </a:rPr>
              <a:t>.</a:t>
            </a:r>
            <a:endParaRPr lang="fi-FI" sz="2400" dirty="0" smtClean="0"/>
          </a:p>
          <a:p>
            <a:pPr marL="0" indent="0">
              <a:buNone/>
            </a:pPr>
            <a:r>
              <a:rPr lang="fi-FI" sz="2400" dirty="0" err="1" smtClean="0"/>
              <a:t>Peame</a:t>
            </a:r>
            <a:r>
              <a:rPr lang="fi-FI" sz="2400" dirty="0" smtClean="0"/>
              <a:t> </a:t>
            </a:r>
            <a:r>
              <a:rPr lang="fi-FI" sz="2400" dirty="0" err="1" smtClean="0"/>
              <a:t>toetama</a:t>
            </a:r>
            <a:r>
              <a:rPr lang="fi-FI" sz="2400" dirty="0" smtClean="0"/>
              <a:t> </a:t>
            </a:r>
            <a:r>
              <a:rPr lang="fi-FI" sz="2400" dirty="0" err="1" smtClean="0"/>
              <a:t>kõigi</a:t>
            </a:r>
            <a:r>
              <a:rPr lang="fi-FI" sz="2400" dirty="0" smtClean="0"/>
              <a:t> </a:t>
            </a:r>
            <a:r>
              <a:rPr lang="fi-FI" sz="2400" dirty="0" err="1" smtClean="0"/>
              <a:t>üliõpilaste</a:t>
            </a:r>
            <a:r>
              <a:rPr lang="fi-FI" sz="2400" dirty="0" smtClean="0"/>
              <a:t> </a:t>
            </a:r>
            <a:r>
              <a:rPr lang="fi-FI" sz="2400" dirty="0" err="1" smtClean="0"/>
              <a:t>pürgimust</a:t>
            </a:r>
            <a:r>
              <a:rPr lang="fi-FI" sz="2400" dirty="0" smtClean="0"/>
              <a:t> Eesti </a:t>
            </a:r>
            <a:r>
              <a:rPr lang="fi-FI" sz="2400" dirty="0" err="1" smtClean="0"/>
              <a:t>teadmise</a:t>
            </a:r>
            <a:r>
              <a:rPr lang="fi-FI" sz="2400" dirty="0" smtClean="0"/>
              <a:t> </a:t>
            </a:r>
            <a:r>
              <a:rPr lang="fi-FI" sz="2400" dirty="0" err="1" smtClean="0"/>
              <a:t>poole</a:t>
            </a:r>
            <a:r>
              <a:rPr lang="fi-FI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56520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i-FI" sz="3200" b="1" dirty="0"/>
              <a:t>Eesti </a:t>
            </a:r>
            <a:r>
              <a:rPr lang="fi-FI" sz="3200" b="1" dirty="0" err="1"/>
              <a:t>keele</a:t>
            </a:r>
            <a:r>
              <a:rPr lang="fi-FI" sz="3200" b="1" dirty="0"/>
              <a:t> ja </a:t>
            </a:r>
            <a:r>
              <a:rPr lang="fi-FI" sz="3200" b="1" dirty="0" err="1"/>
              <a:t>kultuuri</a:t>
            </a:r>
            <a:r>
              <a:rPr lang="fi-FI" sz="3200" b="1" dirty="0"/>
              <a:t> </a:t>
            </a:r>
            <a:r>
              <a:rPr lang="fi-FI" sz="3200" b="1" dirty="0" err="1"/>
              <a:t>akadeemiline</a:t>
            </a:r>
            <a:r>
              <a:rPr lang="fi-FI" sz="3200" b="1" dirty="0"/>
              <a:t> </a:t>
            </a:r>
            <a:r>
              <a:rPr lang="fi-FI" sz="3200" b="1" dirty="0" err="1"/>
              <a:t>välisõpe</a:t>
            </a:r>
            <a:r>
              <a:rPr lang="fi-FI" sz="3200" b="1" dirty="0"/>
              <a:t> </a:t>
            </a:r>
            <a:r>
              <a:rPr lang="et-EE" sz="3200" b="1" dirty="0" smtClean="0"/>
              <a:t/>
            </a:r>
            <a:br>
              <a:rPr lang="et-EE" sz="3200" b="1" dirty="0" smtClean="0"/>
            </a:br>
            <a:r>
              <a:rPr lang="fi-FI" sz="3200" b="1" dirty="0" err="1" smtClean="0"/>
              <a:t>kui</a:t>
            </a:r>
            <a:r>
              <a:rPr lang="fi-FI" sz="3200" b="1" dirty="0" smtClean="0"/>
              <a:t> </a:t>
            </a:r>
            <a:r>
              <a:rPr lang="fi-FI" sz="3200" b="1" dirty="0" err="1"/>
              <a:t>riiklik</a:t>
            </a:r>
            <a:r>
              <a:rPr lang="fi-FI" sz="3200" b="1" dirty="0"/>
              <a:t> huvi ja </a:t>
            </a:r>
            <a:r>
              <a:rPr lang="fi-FI" sz="3200" b="1" dirty="0" err="1"/>
              <a:t>vajadus</a:t>
            </a:r>
            <a:r>
              <a:rPr lang="fi-FI" sz="2800" b="1" dirty="0"/>
              <a:t/>
            </a:r>
            <a:br>
              <a:rPr lang="fi-FI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960439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n-US" sz="28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fi-FI" dirty="0" err="1">
                <a:ea typeface="Calibri"/>
                <a:cs typeface="TTE145F9B8t00"/>
              </a:rPr>
              <a:t>Pehme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välispoliitika</a:t>
            </a:r>
            <a:r>
              <a:rPr lang="fi-FI" dirty="0">
                <a:ea typeface="Calibri"/>
                <a:cs typeface="TTE145F9B8t00"/>
              </a:rPr>
              <a:t> ja </a:t>
            </a:r>
            <a:r>
              <a:rPr lang="fi-FI" dirty="0" err="1" smtClean="0">
                <a:ea typeface="Calibri"/>
                <a:cs typeface="TTE145F9B8t00"/>
              </a:rPr>
              <a:t>julgeolekupoliitika</a:t>
            </a:r>
            <a:r>
              <a:rPr lang="fi-FI" dirty="0" smtClean="0">
                <a:ea typeface="Calibri"/>
                <a:cs typeface="TTE145F9B8t00"/>
              </a:rPr>
              <a:t>.</a:t>
            </a:r>
            <a:endParaRPr lang="en-US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fi-FI" dirty="0">
                <a:ea typeface="Calibri"/>
                <a:cs typeface="TTE145F9B8t00"/>
              </a:rPr>
              <a:t>Välisdiasporaa </a:t>
            </a:r>
            <a:r>
              <a:rPr lang="fi-FI" dirty="0" err="1">
                <a:ea typeface="Calibri"/>
                <a:cs typeface="TTE145F9B8t00"/>
              </a:rPr>
              <a:t>sidumine</a:t>
            </a:r>
            <a:r>
              <a:rPr lang="fi-FI" dirty="0">
                <a:ea typeface="Calibri"/>
                <a:cs typeface="TTE145F9B8t00"/>
              </a:rPr>
              <a:t> oma </a:t>
            </a:r>
            <a:r>
              <a:rPr lang="fi-FI" dirty="0" err="1">
                <a:ea typeface="Calibri"/>
                <a:cs typeface="TTE145F9B8t00"/>
              </a:rPr>
              <a:t>keele-</a:t>
            </a:r>
            <a:r>
              <a:rPr lang="fi-FI" dirty="0">
                <a:ea typeface="Calibri"/>
                <a:cs typeface="TTE145F9B8t00"/>
              </a:rPr>
              <a:t> ja </a:t>
            </a:r>
            <a:r>
              <a:rPr lang="fi-FI" dirty="0" err="1">
                <a:ea typeface="Calibri"/>
                <a:cs typeface="TTE145F9B8t00"/>
              </a:rPr>
              <a:t>kultuuriruumiga</a:t>
            </a:r>
            <a:r>
              <a:rPr lang="fi-FI" dirty="0">
                <a:ea typeface="Calibri"/>
                <a:cs typeface="TTE145F9B8t00"/>
              </a:rPr>
              <a:t> (</a:t>
            </a:r>
            <a:r>
              <a:rPr lang="fi-FI" dirty="0" err="1">
                <a:ea typeface="Calibri"/>
                <a:cs typeface="TTE145F9B8t00"/>
              </a:rPr>
              <a:t>õpetajakoolitus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smtClean="0">
                <a:ea typeface="Calibri"/>
                <a:cs typeface="TTE145F9B8t00"/>
              </a:rPr>
              <a:t>H</a:t>
            </a:r>
            <a:r>
              <a:rPr lang="et-EE" dirty="0" err="1" smtClean="0">
                <a:ea typeface="Calibri"/>
                <a:cs typeface="TTE145F9B8t00"/>
              </a:rPr>
              <a:t>elsingi</a:t>
            </a:r>
            <a:r>
              <a:rPr lang="et-EE" dirty="0" smtClean="0">
                <a:ea typeface="Calibri"/>
                <a:cs typeface="TTE145F9B8t00"/>
              </a:rPr>
              <a:t> ülikooli</a:t>
            </a:r>
            <a:r>
              <a:rPr lang="fi-FI" dirty="0" smtClean="0">
                <a:ea typeface="Calibri"/>
                <a:cs typeface="TTE145F9B8t00"/>
              </a:rPr>
              <a:t>s </a:t>
            </a:r>
            <a:r>
              <a:rPr lang="fi-FI" dirty="0">
                <a:ea typeface="Calibri"/>
                <a:cs typeface="TTE145F9B8t00"/>
              </a:rPr>
              <a:t>2013 a </a:t>
            </a:r>
            <a:r>
              <a:rPr lang="fi-FI" dirty="0" err="1">
                <a:ea typeface="Calibri"/>
                <a:cs typeface="TTE145F9B8t00"/>
              </a:rPr>
              <a:t>sügisest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alates</a:t>
            </a:r>
            <a:r>
              <a:rPr lang="fi-FI" dirty="0" smtClean="0">
                <a:ea typeface="Calibri"/>
                <a:cs typeface="TTE145F9B8t00"/>
              </a:rPr>
              <a:t>).</a:t>
            </a:r>
            <a:endParaRPr lang="en-US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fi-FI" dirty="0" err="1">
                <a:ea typeface="Calibri"/>
                <a:cs typeface="TTE145F9B8t00"/>
              </a:rPr>
              <a:t>Kõrghariduse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vajadused</a:t>
            </a:r>
            <a:r>
              <a:rPr lang="fi-FI" dirty="0">
                <a:ea typeface="Calibri"/>
                <a:cs typeface="TTE145F9B8t00"/>
              </a:rPr>
              <a:t> – </a:t>
            </a:r>
            <a:r>
              <a:rPr lang="fi-FI" dirty="0" err="1">
                <a:ea typeface="Calibri"/>
                <a:cs typeface="TTE145F9B8t00"/>
              </a:rPr>
              <a:t>krooniline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>
                <a:ea typeface="Calibri"/>
                <a:cs typeface="TTE145F9B8t00"/>
              </a:rPr>
              <a:t>üliõpilaste</a:t>
            </a:r>
            <a:r>
              <a:rPr lang="fi-FI" dirty="0">
                <a:ea typeface="Calibri"/>
                <a:cs typeface="TTE145F9B8t00"/>
              </a:rPr>
              <a:t> </a:t>
            </a:r>
            <a:r>
              <a:rPr lang="fi-FI" dirty="0" err="1" smtClean="0">
                <a:ea typeface="Calibri"/>
                <a:cs typeface="TTE145F9B8t00"/>
              </a:rPr>
              <a:t>defitsiit</a:t>
            </a:r>
            <a:r>
              <a:rPr lang="fi-FI" dirty="0" smtClean="0">
                <a:ea typeface="Calibri"/>
                <a:cs typeface="TTE145F9B8t00"/>
              </a:rPr>
              <a:t>.</a:t>
            </a:r>
            <a:endParaRPr lang="en-US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fi-FI" dirty="0" err="1" smtClean="0"/>
              <a:t>Riiklik</a:t>
            </a:r>
            <a:r>
              <a:rPr lang="fi-FI" dirty="0" smtClean="0"/>
              <a:t> (sh </a:t>
            </a:r>
            <a:r>
              <a:rPr lang="fi-FI" dirty="0" err="1" smtClean="0"/>
              <a:t>kultuuriline</a:t>
            </a:r>
            <a:r>
              <a:rPr lang="fi-FI" dirty="0" smtClean="0"/>
              <a:t>) </a:t>
            </a:r>
            <a:r>
              <a:rPr lang="fi-FI" dirty="0" err="1" smtClean="0"/>
              <a:t>nähtavus</a:t>
            </a:r>
            <a:r>
              <a:rPr lang="fi-FI" dirty="0" smtClean="0"/>
              <a:t>.</a:t>
            </a: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fi-FI" dirty="0" err="1" smtClean="0"/>
              <a:t>Euroopa</a:t>
            </a:r>
            <a:r>
              <a:rPr lang="fi-FI" dirty="0" smtClean="0"/>
              <a:t> </a:t>
            </a:r>
            <a:r>
              <a:rPr lang="fi-FI" dirty="0" err="1" smtClean="0"/>
              <a:t>Liidu</a:t>
            </a:r>
            <a:r>
              <a:rPr lang="fi-FI" dirty="0" smtClean="0"/>
              <a:t> </a:t>
            </a:r>
            <a:r>
              <a:rPr lang="fi-FI" dirty="0" err="1" smtClean="0"/>
              <a:t>liikmesriigi</a:t>
            </a:r>
            <a:r>
              <a:rPr lang="fi-FI" dirty="0" smtClean="0"/>
              <a:t> </a:t>
            </a:r>
            <a:r>
              <a:rPr lang="fi-FI" dirty="0" err="1" smtClean="0"/>
              <a:t>kohustused</a:t>
            </a:r>
            <a:r>
              <a:rPr lang="fi-FI" dirty="0" smtClean="0"/>
              <a:t>.</a:t>
            </a:r>
          </a:p>
          <a:p>
            <a:pPr lvl="0">
              <a:lnSpc>
                <a:spcPct val="115000"/>
              </a:lnSpc>
              <a:buFont typeface="Symbol"/>
              <a:buChar char=""/>
            </a:pPr>
            <a:endParaRPr lang="fi-FI" dirty="0"/>
          </a:p>
          <a:p>
            <a:pPr marL="0" lvl="0" indent="0">
              <a:lnSpc>
                <a:spcPct val="115000"/>
              </a:lnSpc>
              <a:buNone/>
            </a:pPr>
            <a:r>
              <a:rPr lang="fi-FI" b="1" dirty="0" smtClean="0"/>
              <a:t>Eesti </a:t>
            </a:r>
            <a:r>
              <a:rPr lang="fi-FI" b="1" dirty="0" err="1" smtClean="0"/>
              <a:t>keele</a:t>
            </a:r>
            <a:r>
              <a:rPr lang="fi-FI" b="1" dirty="0" smtClean="0"/>
              <a:t> ja </a:t>
            </a:r>
            <a:r>
              <a:rPr lang="fi-FI" b="1" dirty="0" err="1" smtClean="0"/>
              <a:t>kultuuri</a:t>
            </a:r>
            <a:r>
              <a:rPr lang="fi-FI" b="1" dirty="0" smtClean="0"/>
              <a:t> </a:t>
            </a:r>
            <a:r>
              <a:rPr lang="fi-FI" b="1" dirty="0" err="1" smtClean="0"/>
              <a:t>kestlikkuse</a:t>
            </a:r>
            <a:r>
              <a:rPr lang="fi-FI" b="1" dirty="0" smtClean="0"/>
              <a:t> </a:t>
            </a:r>
            <a:r>
              <a:rPr lang="fi-FI" b="1" dirty="0" err="1" smtClean="0"/>
              <a:t>toetamine</a:t>
            </a:r>
            <a:r>
              <a:rPr lang="fi-FI" b="1" dirty="0" smtClean="0"/>
              <a:t>.</a:t>
            </a:r>
            <a:endParaRPr lang="en-US" b="1" dirty="0"/>
          </a:p>
        </p:txBody>
      </p:sp>
      <p:sp>
        <p:nvSpPr>
          <p:cNvPr id="4" name="AutoShape 2" descr="Pildiotsingu eesti keel tulem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532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t-EE" sz="3600" b="1" dirty="0" smtClean="0"/>
              <a:t>Tänan tähelepanu eest!</a:t>
            </a:r>
            <a:br>
              <a:rPr lang="et-EE" sz="3600" b="1" dirty="0" smtClean="0"/>
            </a:br>
            <a:r>
              <a:rPr lang="et-EE" sz="2700"/>
              <a:t>b</a:t>
            </a:r>
            <a:r>
              <a:rPr lang="et-EE" sz="2700" smtClean="0"/>
              <a:t>irute.klaas-lang@ut.ee</a:t>
            </a:r>
            <a:endParaRPr lang="en-US" sz="2700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64904"/>
            <a:ext cx="5904656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66129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et-EE" sz="3200" b="1" dirty="0" smtClean="0"/>
              <a:t>Eesti keelekeskkond (1)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2011 </a:t>
            </a:r>
            <a:r>
              <a:rPr lang="en-US" b="1" dirty="0" err="1" smtClean="0"/>
              <a:t>rahvaloendus</a:t>
            </a:r>
            <a:r>
              <a:rPr lang="en-US" b="1" dirty="0" smtClean="0"/>
              <a:t>: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1 294 236 </a:t>
            </a:r>
            <a:r>
              <a:rPr lang="en-US" dirty="0" err="1"/>
              <a:t>püsivalt</a:t>
            </a:r>
            <a:r>
              <a:rPr lang="en-US" dirty="0"/>
              <a:t> </a:t>
            </a:r>
            <a:r>
              <a:rPr lang="en-US" dirty="0" err="1"/>
              <a:t>Eestis</a:t>
            </a:r>
            <a:r>
              <a:rPr lang="en-US" dirty="0"/>
              <a:t> </a:t>
            </a:r>
            <a:r>
              <a:rPr lang="en-US" dirty="0" err="1"/>
              <a:t>elavat</a:t>
            </a:r>
            <a:r>
              <a:rPr lang="en-US" dirty="0"/>
              <a:t> </a:t>
            </a:r>
            <a:r>
              <a:rPr lang="en-US" dirty="0" err="1" smtClean="0"/>
              <a:t>inimest</a:t>
            </a:r>
            <a:r>
              <a:rPr lang="en-US" dirty="0" smtClean="0"/>
              <a:t>;</a:t>
            </a:r>
            <a:endParaRPr lang="et-EE" dirty="0"/>
          </a:p>
          <a:p>
            <a:pPr algn="just"/>
            <a:r>
              <a:rPr lang="et-EE" dirty="0" smtClean="0"/>
              <a:t>Eestlased 6</a:t>
            </a:r>
            <a:r>
              <a:rPr lang="fi-FI" dirty="0"/>
              <a:t>8,7%, </a:t>
            </a:r>
            <a:r>
              <a:rPr lang="fi-FI" dirty="0" err="1" smtClean="0"/>
              <a:t>venela</a:t>
            </a:r>
            <a:r>
              <a:rPr lang="et-EE" dirty="0" err="1" smtClean="0"/>
              <a:t>sed</a:t>
            </a:r>
            <a:r>
              <a:rPr lang="fi-FI" dirty="0" smtClean="0"/>
              <a:t> </a:t>
            </a:r>
            <a:r>
              <a:rPr lang="fi-FI" dirty="0"/>
              <a:t>24,8% ja </a:t>
            </a:r>
            <a:r>
              <a:rPr lang="fi-FI" dirty="0" smtClean="0"/>
              <a:t>muu</a:t>
            </a:r>
            <a:r>
              <a:rPr lang="et-EE" dirty="0" smtClean="0"/>
              <a:t> 6,4%.</a:t>
            </a:r>
            <a:endParaRPr lang="fi-FI" dirty="0"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fi-FI" b="1" dirty="0">
                <a:ea typeface="Calibri" pitchFamily="34" charset="0"/>
                <a:cs typeface="Times New Roman" pitchFamily="18" charset="0"/>
              </a:rPr>
              <a:t>2000. a: </a:t>
            </a:r>
            <a:r>
              <a:rPr lang="et-EE" dirty="0">
                <a:ea typeface="Calibri" pitchFamily="34" charset="0"/>
                <a:cs typeface="Times New Roman" pitchFamily="18" charset="0"/>
              </a:rPr>
              <a:t>1, 32 milj </a:t>
            </a:r>
            <a:r>
              <a:rPr lang="et-EE" dirty="0" smtClean="0">
                <a:ea typeface="Calibri" pitchFamily="34" charset="0"/>
                <a:cs typeface="Times New Roman" pitchFamily="18" charset="0"/>
              </a:rPr>
              <a:t>elanikku (langus 5,5%):</a:t>
            </a:r>
            <a:endParaRPr lang="et-EE" dirty="0">
              <a:ea typeface="Calibri" pitchFamily="34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et-EE" dirty="0">
                <a:ea typeface="Calibri" pitchFamily="34" charset="0"/>
                <a:cs typeface="Times New Roman" pitchFamily="18" charset="0"/>
              </a:rPr>
              <a:t>eestlased </a:t>
            </a:r>
            <a:r>
              <a:rPr lang="et-EE" dirty="0" smtClean="0">
                <a:ea typeface="Calibri" pitchFamily="34" charset="0"/>
                <a:cs typeface="Times New Roman" pitchFamily="18" charset="0"/>
              </a:rPr>
              <a:t>68,8%, </a:t>
            </a:r>
            <a:r>
              <a:rPr lang="et-EE" dirty="0">
                <a:ea typeface="Calibri" pitchFamily="34" charset="0"/>
                <a:cs typeface="Times New Roman" pitchFamily="18" charset="0"/>
              </a:rPr>
              <a:t>venelased </a:t>
            </a:r>
            <a:r>
              <a:rPr lang="et-EE" dirty="0" smtClean="0">
                <a:ea typeface="Calibri" pitchFamily="34" charset="0"/>
                <a:cs typeface="Times New Roman" pitchFamily="18" charset="0"/>
              </a:rPr>
              <a:t>25,5%, muu 5,6%.</a:t>
            </a:r>
            <a:endParaRPr lang="et-EE" dirty="0" smtClean="0"/>
          </a:p>
          <a:p>
            <a:pPr marL="0" indent="0">
              <a:buNone/>
            </a:pPr>
            <a:endParaRPr lang="et-EE" dirty="0" smtClean="0"/>
          </a:p>
          <a:p>
            <a:r>
              <a:rPr lang="fi-FI" dirty="0" err="1"/>
              <a:t>Statistika</a:t>
            </a:r>
            <a:r>
              <a:rPr lang="fi-FI" dirty="0"/>
              <a:t> </a:t>
            </a:r>
            <a:r>
              <a:rPr lang="fi-FI" b="1" dirty="0"/>
              <a:t>2017 – 1 317 </a:t>
            </a:r>
            <a:r>
              <a:rPr lang="fi-FI" b="1" dirty="0" smtClean="0"/>
              <a:t>800</a:t>
            </a:r>
            <a:r>
              <a:rPr lang="et-EE" dirty="0" smtClean="0"/>
              <a:t>, st </a:t>
            </a:r>
            <a:r>
              <a:rPr lang="fi-FI" dirty="0" smtClean="0"/>
              <a:t>1850 </a:t>
            </a:r>
            <a:r>
              <a:rPr lang="fi-FI" dirty="0" err="1"/>
              <a:t>inimest</a:t>
            </a:r>
            <a:r>
              <a:rPr lang="fi-FI" dirty="0"/>
              <a:t> </a:t>
            </a:r>
            <a:r>
              <a:rPr lang="fi-FI" dirty="0" err="1"/>
              <a:t>rohkem</a:t>
            </a:r>
            <a:r>
              <a:rPr lang="fi-FI" dirty="0"/>
              <a:t> </a:t>
            </a:r>
            <a:r>
              <a:rPr lang="fi-FI" dirty="0" err="1"/>
              <a:t>kui</a:t>
            </a:r>
            <a:r>
              <a:rPr lang="fi-FI" dirty="0"/>
              <a:t> </a:t>
            </a:r>
            <a:r>
              <a:rPr lang="fi-FI" dirty="0" err="1"/>
              <a:t>aasta</a:t>
            </a:r>
            <a:r>
              <a:rPr lang="fi-FI" dirty="0"/>
              <a:t> </a:t>
            </a:r>
            <a:r>
              <a:rPr lang="fi-FI" dirty="0" err="1"/>
              <a:t>varem</a:t>
            </a:r>
            <a:r>
              <a:rPr lang="fi-FI" dirty="0"/>
              <a:t> </a:t>
            </a:r>
            <a:r>
              <a:rPr lang="fi-FI" dirty="0" smtClean="0"/>
              <a:t>(</a:t>
            </a:r>
            <a:r>
              <a:rPr lang="fi-FI" dirty="0" err="1" smtClean="0"/>
              <a:t>Statistikaamet</a:t>
            </a:r>
            <a:r>
              <a:rPr lang="fi-FI" dirty="0" smtClean="0"/>
              <a:t>)</a:t>
            </a:r>
            <a:r>
              <a:rPr lang="et-EE" dirty="0" smtClean="0"/>
              <a:t>.</a:t>
            </a:r>
          </a:p>
          <a:p>
            <a:endParaRPr lang="fi-FI" dirty="0"/>
          </a:p>
          <a:p>
            <a:r>
              <a:rPr lang="fi-FI" b="1" dirty="0" err="1"/>
              <a:t>Migratsioon</a:t>
            </a:r>
            <a:r>
              <a:rPr lang="fi-FI" dirty="0"/>
              <a:t> </a:t>
            </a:r>
            <a:r>
              <a:rPr lang="et-EE" dirty="0" smtClean="0"/>
              <a:t>	</a:t>
            </a:r>
            <a:r>
              <a:rPr lang="fi-FI" dirty="0" smtClean="0"/>
              <a:t>2015 </a:t>
            </a:r>
            <a:r>
              <a:rPr lang="fi-FI" dirty="0" err="1" smtClean="0"/>
              <a:t>tasakaalus</a:t>
            </a:r>
            <a:r>
              <a:rPr lang="et-EE" dirty="0"/>
              <a:t>	</a:t>
            </a:r>
            <a:r>
              <a:rPr lang="et-EE" dirty="0" smtClean="0"/>
              <a:t>	</a:t>
            </a:r>
            <a:r>
              <a:rPr lang="fi-FI" dirty="0" smtClean="0"/>
              <a:t>6800 </a:t>
            </a:r>
            <a:r>
              <a:rPr lang="fi-FI" dirty="0" err="1"/>
              <a:t>välja</a:t>
            </a:r>
            <a:r>
              <a:rPr lang="fi-FI" dirty="0"/>
              <a:t>, 6700 </a:t>
            </a:r>
            <a:r>
              <a:rPr lang="fi-FI" dirty="0" err="1"/>
              <a:t>sisse</a:t>
            </a:r>
            <a:r>
              <a:rPr lang="fi-FI" dirty="0"/>
              <a:t>;</a:t>
            </a:r>
          </a:p>
          <a:p>
            <a:pPr marL="0" indent="0">
              <a:buNone/>
            </a:pPr>
            <a:r>
              <a:rPr lang="et-EE" dirty="0" smtClean="0"/>
              <a:t>		</a:t>
            </a:r>
            <a:r>
              <a:rPr lang="fi-FI" dirty="0" smtClean="0"/>
              <a:t>2016</a:t>
            </a:r>
            <a:r>
              <a:rPr lang="et-EE" dirty="0" smtClean="0"/>
              <a:t>			</a:t>
            </a:r>
            <a:r>
              <a:rPr lang="fi-FI" dirty="0" smtClean="0"/>
              <a:t>5800 </a:t>
            </a:r>
            <a:r>
              <a:rPr lang="fi-FI" dirty="0" err="1"/>
              <a:t>välja</a:t>
            </a:r>
            <a:r>
              <a:rPr lang="fi-FI" dirty="0"/>
              <a:t>, 9100 </a:t>
            </a:r>
            <a:r>
              <a:rPr lang="fi-FI" dirty="0" err="1"/>
              <a:t>sisse</a:t>
            </a:r>
            <a:r>
              <a:rPr lang="fi-FI" dirty="0" smtClean="0"/>
              <a:t>.</a:t>
            </a:r>
            <a:endParaRPr lang="en-US" dirty="0"/>
          </a:p>
          <a:p>
            <a:endParaRPr lang="et-EE" dirty="0" smtClean="0"/>
          </a:p>
          <a:p>
            <a:pPr algn="just"/>
            <a:r>
              <a:rPr lang="fi-FI" dirty="0">
                <a:ea typeface="Calibri" pitchFamily="34" charset="0"/>
                <a:cs typeface="Times New Roman" pitchFamily="18" charset="0"/>
              </a:rPr>
              <a:t>10% </a:t>
            </a:r>
            <a:r>
              <a:rPr lang="et-EE" dirty="0">
                <a:ea typeface="Calibri" pitchFamily="34" charset="0"/>
                <a:cs typeface="Times New Roman" pitchFamily="18" charset="0"/>
              </a:rPr>
              <a:t>elanikest oskab mõnda murret</a:t>
            </a:r>
            <a:r>
              <a:rPr lang="fi-FI" dirty="0">
                <a:ea typeface="Calibri" pitchFamily="34" charset="0"/>
                <a:cs typeface="Times New Roman" pitchFamily="18" charset="0"/>
              </a:rPr>
              <a:t>: </a:t>
            </a:r>
            <a:endParaRPr lang="et-EE" dirty="0">
              <a:ea typeface="Calibri" pitchFamily="34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fi-FI" dirty="0" err="1">
                <a:ea typeface="Calibri" pitchFamily="34" charset="0"/>
                <a:cs typeface="Times New Roman" pitchFamily="18" charset="0"/>
              </a:rPr>
              <a:t>Võru</a:t>
            </a:r>
            <a:r>
              <a:rPr lang="fi-FI" dirty="0">
                <a:ea typeface="Calibri" pitchFamily="34" charset="0"/>
                <a:cs typeface="Times New Roman" pitchFamily="18" charset="0"/>
              </a:rPr>
              <a:t> (87 048),  </a:t>
            </a:r>
            <a:r>
              <a:rPr lang="fi-FI" dirty="0" err="1">
                <a:ea typeface="Calibri" pitchFamily="34" charset="0"/>
                <a:cs typeface="Times New Roman" pitchFamily="18" charset="0"/>
              </a:rPr>
              <a:t>Setu</a:t>
            </a:r>
            <a:r>
              <a:rPr lang="fi-FI" dirty="0">
                <a:ea typeface="Calibri" pitchFamily="34" charset="0"/>
                <a:cs typeface="Times New Roman" pitchFamily="18" charset="0"/>
              </a:rPr>
              <a:t> (12 549), </a:t>
            </a:r>
            <a:r>
              <a:rPr lang="fi-FI" dirty="0" err="1">
                <a:ea typeface="Calibri" pitchFamily="34" charset="0"/>
                <a:cs typeface="Times New Roman" pitchFamily="18" charset="0"/>
              </a:rPr>
              <a:t>Saarte</a:t>
            </a:r>
            <a:r>
              <a:rPr lang="fi-FI" dirty="0">
                <a:ea typeface="Calibri" pitchFamily="34" charset="0"/>
                <a:cs typeface="Times New Roman" pitchFamily="18" charset="0"/>
              </a:rPr>
              <a:t> (24 520), </a:t>
            </a:r>
            <a:r>
              <a:rPr lang="fi-FI" dirty="0" err="1">
                <a:ea typeface="Calibri" pitchFamily="34" charset="0"/>
                <a:cs typeface="Times New Roman" pitchFamily="18" charset="0"/>
              </a:rPr>
              <a:t>Mulgi</a:t>
            </a:r>
            <a:r>
              <a:rPr lang="fi-FI" dirty="0">
                <a:ea typeface="Calibri" pitchFamily="34" charset="0"/>
                <a:cs typeface="Times New Roman" pitchFamily="18" charset="0"/>
              </a:rPr>
              <a:t> (9698)</a:t>
            </a:r>
            <a:endParaRPr lang="et-EE" dirty="0">
              <a:ea typeface="Calibri" pitchFamily="34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562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n-US" sz="3200" b="1" dirty="0"/>
              <a:t>Eesti </a:t>
            </a:r>
            <a:r>
              <a:rPr lang="en-US" sz="3200" b="1" dirty="0" err="1"/>
              <a:t>keelekeskkond</a:t>
            </a:r>
            <a:r>
              <a:rPr lang="en-US" sz="3200" b="1" dirty="0"/>
              <a:t> </a:t>
            </a:r>
            <a:r>
              <a:rPr lang="en-US" sz="3200" b="1" dirty="0" smtClean="0"/>
              <a:t>(</a:t>
            </a:r>
            <a:r>
              <a:rPr lang="et-EE" sz="3200" b="1" dirty="0" smtClean="0"/>
              <a:t>2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emakeelena</a:t>
            </a:r>
            <a:r>
              <a:rPr lang="en-US" dirty="0"/>
              <a:t> </a:t>
            </a:r>
            <a:r>
              <a:rPr lang="en-US" dirty="0" err="1"/>
              <a:t>räägitakse</a:t>
            </a:r>
            <a:r>
              <a:rPr lang="en-US" dirty="0"/>
              <a:t> 157 </a:t>
            </a:r>
            <a:r>
              <a:rPr lang="en-US" dirty="0" err="1"/>
              <a:t>keelt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t-EE" dirty="0" smtClean="0"/>
              <a:t>2000.a </a:t>
            </a:r>
            <a:r>
              <a:rPr lang="en-US" dirty="0" smtClean="0"/>
              <a:t>109</a:t>
            </a:r>
            <a:r>
              <a:rPr lang="en-US" dirty="0"/>
              <a:t>)</a:t>
            </a:r>
          </a:p>
          <a:p>
            <a:r>
              <a:rPr lang="en-US" dirty="0" err="1"/>
              <a:t>emakeel</a:t>
            </a:r>
            <a:r>
              <a:rPr lang="en-US" dirty="0"/>
              <a:t> </a:t>
            </a:r>
            <a:r>
              <a:rPr lang="en-US" dirty="0" err="1"/>
              <a:t>eesti</a:t>
            </a:r>
            <a:r>
              <a:rPr lang="en-US" dirty="0"/>
              <a:t> keel 886 859 – 68,5% (67,7%), </a:t>
            </a:r>
          </a:p>
          <a:p>
            <a:r>
              <a:rPr lang="en-US" dirty="0" err="1"/>
              <a:t>emakeel</a:t>
            </a:r>
            <a:r>
              <a:rPr lang="en-US" dirty="0"/>
              <a:t> </a:t>
            </a:r>
            <a:r>
              <a:rPr lang="en-US" dirty="0" err="1"/>
              <a:t>vene</a:t>
            </a:r>
            <a:r>
              <a:rPr lang="en-US" dirty="0"/>
              <a:t> keel 383 062 – 29,6% (29,7%);</a:t>
            </a:r>
            <a:endParaRPr lang="et-EE" dirty="0"/>
          </a:p>
          <a:p>
            <a:endParaRPr lang="et-EE" dirty="0" smtClean="0"/>
          </a:p>
          <a:p>
            <a:r>
              <a:rPr lang="et-EE" dirty="0" smtClean="0"/>
              <a:t>15–74-aastate </a:t>
            </a:r>
            <a:r>
              <a:rPr lang="et-EE" dirty="0"/>
              <a:t>mitte-eesti emakeelega isikutest oskas enesehinnangute põhjal eesti keelt vähemalt passiivselt  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34</a:t>
            </a:r>
            <a:r>
              <a:rPr lang="et-EE" dirty="0"/>
              <a:t>% (1997); 40% (2007); 85% (2016)</a:t>
            </a:r>
          </a:p>
          <a:p>
            <a:pPr marL="0" indent="0">
              <a:buNone/>
            </a:pPr>
            <a:r>
              <a:rPr lang="et-EE" dirty="0">
                <a:hlinkClick r:id="rId2"/>
              </a:rPr>
              <a:t>http://www.kul.ee/sites/kulminn/files/6_faktileht_a4_keelteoskus.pdf</a:t>
            </a:r>
            <a:endParaRPr lang="et-EE" dirty="0"/>
          </a:p>
          <a:p>
            <a:pPr marL="0" indent="0">
              <a:buNone/>
            </a:pPr>
            <a:endParaRPr lang="et-EE" dirty="0"/>
          </a:p>
          <a:p>
            <a:r>
              <a:rPr lang="en-US" dirty="0"/>
              <a:t>2011. a </a:t>
            </a:r>
            <a:r>
              <a:rPr lang="en-US" dirty="0" err="1"/>
              <a:t>Integratsiooni</a:t>
            </a:r>
            <a:r>
              <a:rPr lang="en-US" dirty="0"/>
              <a:t> </a:t>
            </a:r>
            <a:r>
              <a:rPr lang="en-US" dirty="0" err="1"/>
              <a:t>monitooring</a:t>
            </a:r>
            <a:r>
              <a:rPr lang="en-US" dirty="0"/>
              <a:t> (</a:t>
            </a:r>
            <a:r>
              <a:rPr lang="en-US" dirty="0" err="1"/>
              <a:t>Vihalemm</a:t>
            </a:r>
            <a:r>
              <a:rPr lang="en-US" dirty="0"/>
              <a:t> 2011: 119): </a:t>
            </a:r>
          </a:p>
          <a:p>
            <a:pPr marL="0" indent="0">
              <a:buNone/>
            </a:pPr>
            <a:r>
              <a:rPr lang="en-US" dirty="0" err="1"/>
              <a:t>ligikaudu</a:t>
            </a:r>
            <a:r>
              <a:rPr lang="en-US" dirty="0"/>
              <a:t> 33% </a:t>
            </a:r>
            <a:r>
              <a:rPr lang="en-US" dirty="0" err="1"/>
              <a:t>muu</a:t>
            </a:r>
            <a:r>
              <a:rPr lang="en-US" dirty="0"/>
              <a:t> </a:t>
            </a:r>
            <a:r>
              <a:rPr lang="en-US" dirty="0" err="1"/>
              <a:t>emakeelega</a:t>
            </a:r>
            <a:r>
              <a:rPr lang="en-US" dirty="0"/>
              <a:t> </a:t>
            </a:r>
            <a:r>
              <a:rPr lang="en-US" dirty="0" err="1"/>
              <a:t>inimestest</a:t>
            </a:r>
            <a:r>
              <a:rPr lang="en-US" dirty="0"/>
              <a:t> </a:t>
            </a:r>
            <a:r>
              <a:rPr lang="en-US" dirty="0" err="1"/>
              <a:t>kasutab</a:t>
            </a:r>
            <a:r>
              <a:rPr lang="en-US" dirty="0"/>
              <a:t> EK </a:t>
            </a:r>
            <a:r>
              <a:rPr lang="en-US" dirty="0" err="1"/>
              <a:t>aktiivselt</a:t>
            </a:r>
            <a:r>
              <a:rPr lang="et-EE" dirty="0"/>
              <a:t>.</a:t>
            </a:r>
            <a:endParaRPr lang="en-US" dirty="0"/>
          </a:p>
          <a:p>
            <a:endParaRPr lang="et-EE" dirty="0" smtClean="0"/>
          </a:p>
          <a:p>
            <a:r>
              <a:rPr lang="en-US" dirty="0" err="1" smtClean="0"/>
              <a:t>Statistikaameti</a:t>
            </a:r>
            <a:r>
              <a:rPr lang="en-US" dirty="0" smtClean="0"/>
              <a:t> 2011</a:t>
            </a:r>
            <a:r>
              <a:rPr lang="et-EE" dirty="0" smtClean="0"/>
              <a:t>: </a:t>
            </a:r>
            <a:r>
              <a:rPr lang="en-US" dirty="0" err="1" smtClean="0"/>
              <a:t>immigrantrahvastik</a:t>
            </a:r>
            <a:r>
              <a:rPr lang="en-US" dirty="0" smtClean="0"/>
              <a:t> </a:t>
            </a:r>
            <a:r>
              <a:rPr lang="en-US" dirty="0"/>
              <a:t>Eesti </a:t>
            </a:r>
            <a:r>
              <a:rPr lang="en-US" dirty="0" err="1"/>
              <a:t>elanikkonnast</a:t>
            </a:r>
            <a:r>
              <a:rPr lang="en-US" dirty="0"/>
              <a:t> 22,6%. </a:t>
            </a:r>
          </a:p>
          <a:p>
            <a:r>
              <a:rPr lang="en-US" dirty="0" err="1" smtClean="0"/>
              <a:t>Rahvastikuregist</a:t>
            </a:r>
            <a:r>
              <a:rPr lang="et-EE" dirty="0" err="1" smtClean="0"/>
              <a:t>er</a:t>
            </a:r>
            <a:r>
              <a:rPr lang="et-EE" dirty="0" smtClean="0"/>
              <a:t> </a:t>
            </a:r>
            <a:r>
              <a:rPr lang="en-US" dirty="0" smtClean="0"/>
              <a:t>01.07.2012</a:t>
            </a:r>
            <a:r>
              <a:rPr lang="et-EE" dirty="0" smtClean="0"/>
              <a:t>: </a:t>
            </a:r>
            <a:r>
              <a:rPr lang="en-US" dirty="0" smtClean="0"/>
              <a:t>Eesti </a:t>
            </a:r>
            <a:r>
              <a:rPr lang="en-US" dirty="0" err="1"/>
              <a:t>kodakondsust</a:t>
            </a:r>
            <a:r>
              <a:rPr lang="en-US" dirty="0"/>
              <a:t> </a:t>
            </a:r>
            <a:r>
              <a:rPr lang="et-EE" dirty="0" smtClean="0"/>
              <a:t> ei ole </a:t>
            </a:r>
            <a:r>
              <a:rPr lang="en-US" dirty="0" smtClean="0"/>
              <a:t>15,6</a:t>
            </a:r>
            <a:r>
              <a:rPr lang="en-US" dirty="0"/>
              <a:t>%-l Eesti </a:t>
            </a:r>
            <a:r>
              <a:rPr lang="en-US" dirty="0" err="1"/>
              <a:t>elanikkonnast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9584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t-EE" sz="3200" b="1" dirty="0" smtClean="0"/>
              <a:t>Eesti rahvastiku dünaamika 1881-2011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54614525"/>
              </p:ext>
            </p:extLst>
          </p:nvPr>
        </p:nvGraphicFramePr>
        <p:xfrm>
          <a:off x="519155" y="1340768"/>
          <a:ext cx="8589676" cy="4627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2005996"/>
              </a:tblGrid>
              <a:tr h="426166">
                <a:tc>
                  <a:txBody>
                    <a:bodyPr/>
                    <a:lstStyle/>
                    <a:p>
                      <a:r>
                        <a:rPr lang="et-EE" dirty="0" smtClean="0"/>
                        <a:t>AASTA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EESTLASED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VENELASED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SAKSLASED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MUUD</a:t>
                      </a:r>
                      <a:r>
                        <a:rPr lang="et-EE" baseline="0" dirty="0" smtClean="0"/>
                        <a:t> %</a:t>
                      </a:r>
                      <a:endParaRPr lang="en-US" dirty="0"/>
                    </a:p>
                  </a:txBody>
                  <a:tcPr/>
                </a:tc>
              </a:tr>
              <a:tr h="426166">
                <a:tc>
                  <a:txBody>
                    <a:bodyPr/>
                    <a:lstStyle/>
                    <a:p>
                      <a:r>
                        <a:rPr lang="et-EE" dirty="0" smtClean="0"/>
                        <a:t>1881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89,8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1,6</a:t>
                      </a:r>
                      <a:endParaRPr lang="en-US" dirty="0"/>
                    </a:p>
                  </a:txBody>
                  <a:tcPr/>
                </a:tc>
              </a:tr>
              <a:tr h="426166">
                <a:tc>
                  <a:txBody>
                    <a:bodyPr/>
                    <a:lstStyle/>
                    <a:p>
                      <a:r>
                        <a:rPr lang="et-EE" dirty="0" smtClean="0"/>
                        <a:t>1897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90,6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4,0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3,5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1,9</a:t>
                      </a:r>
                      <a:endParaRPr lang="en-US" dirty="0"/>
                    </a:p>
                  </a:txBody>
                  <a:tcPr/>
                </a:tc>
              </a:tr>
              <a:tr h="426166">
                <a:tc>
                  <a:txBody>
                    <a:bodyPr/>
                    <a:lstStyle/>
                    <a:p>
                      <a:r>
                        <a:rPr lang="et-EE" dirty="0" smtClean="0"/>
                        <a:t>1922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87,7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8,2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2,4</a:t>
                      </a:r>
                      <a:endParaRPr lang="en-US" dirty="0"/>
                    </a:p>
                  </a:txBody>
                  <a:tcPr/>
                </a:tc>
              </a:tr>
              <a:tr h="426166">
                <a:tc>
                  <a:txBody>
                    <a:bodyPr/>
                    <a:lstStyle/>
                    <a:p>
                      <a:r>
                        <a:rPr lang="et-EE" dirty="0" smtClean="0"/>
                        <a:t>1934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88,2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8,2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1,5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2,1</a:t>
                      </a:r>
                      <a:endParaRPr lang="en-US" dirty="0"/>
                    </a:p>
                  </a:txBody>
                  <a:tcPr/>
                </a:tc>
              </a:tr>
              <a:tr h="426166">
                <a:tc>
                  <a:txBody>
                    <a:bodyPr/>
                    <a:lstStyle/>
                    <a:p>
                      <a:r>
                        <a:rPr lang="et-EE" dirty="0" smtClean="0"/>
                        <a:t>1945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94 +/- 2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6166">
                <a:tc>
                  <a:txBody>
                    <a:bodyPr/>
                    <a:lstStyle/>
                    <a:p>
                      <a:r>
                        <a:rPr lang="et-EE" dirty="0" smtClean="0"/>
                        <a:t>1959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74,6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20,1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   </a:t>
                      </a:r>
                      <a:r>
                        <a:rPr lang="en-US" dirty="0" smtClean="0"/>
                        <a:t>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5,3</a:t>
                      </a:r>
                      <a:endParaRPr lang="en-US" dirty="0"/>
                    </a:p>
                  </a:txBody>
                  <a:tcPr/>
                </a:tc>
              </a:tr>
              <a:tr h="426166">
                <a:tc>
                  <a:txBody>
                    <a:bodyPr/>
                    <a:lstStyle/>
                    <a:p>
                      <a:r>
                        <a:rPr lang="et-EE" dirty="0" smtClean="0"/>
                        <a:t>1970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68,2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24,7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   </a:t>
                      </a:r>
                      <a:r>
                        <a:rPr lang="en-US" dirty="0" smtClean="0"/>
                        <a:t>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7,1</a:t>
                      </a:r>
                      <a:endParaRPr lang="en-US" dirty="0"/>
                    </a:p>
                  </a:txBody>
                  <a:tcPr/>
                </a:tc>
              </a:tr>
              <a:tr h="426166">
                <a:tc>
                  <a:txBody>
                    <a:bodyPr/>
                    <a:lstStyle/>
                    <a:p>
                      <a:r>
                        <a:rPr lang="et-EE" dirty="0" smtClean="0"/>
                        <a:t>1979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64,7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27,9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   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7,4</a:t>
                      </a:r>
                      <a:endParaRPr lang="en-US" dirty="0"/>
                    </a:p>
                  </a:txBody>
                  <a:tcPr/>
                </a:tc>
              </a:tr>
              <a:tr h="426166">
                <a:tc>
                  <a:txBody>
                    <a:bodyPr/>
                    <a:lstStyle/>
                    <a:p>
                      <a:r>
                        <a:rPr lang="et-EE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68,8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25,5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  </a:t>
                      </a:r>
                      <a:r>
                        <a:rPr kumimoji="0" lang="et-EE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5,6</a:t>
                      </a:r>
                      <a:endParaRPr lang="en-US" dirty="0"/>
                    </a:p>
                  </a:txBody>
                  <a:tcPr/>
                </a:tc>
              </a:tr>
              <a:tr h="346855">
                <a:tc>
                  <a:txBody>
                    <a:bodyPr/>
                    <a:lstStyle/>
                    <a:p>
                      <a:r>
                        <a:rPr lang="et-EE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68,7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24,8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6,4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3995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dirty="0" smtClean="0"/>
              <a:t>Ida-Virumaa rahvastikuline koosseis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i-FI" sz="2400" dirty="0"/>
              <a:t>1934. </a:t>
            </a:r>
            <a:r>
              <a:rPr lang="fi-FI" sz="2400" dirty="0" err="1"/>
              <a:t>aasta</a:t>
            </a:r>
            <a:r>
              <a:rPr lang="fi-FI" sz="2400" dirty="0"/>
              <a:t> </a:t>
            </a:r>
            <a:r>
              <a:rPr lang="fi-FI" sz="2400" dirty="0" err="1"/>
              <a:t>rahvaloenduse</a:t>
            </a:r>
            <a:r>
              <a:rPr lang="fi-FI" sz="2400" dirty="0"/>
              <a:t> </a:t>
            </a:r>
            <a:r>
              <a:rPr lang="fi-FI" sz="2400" dirty="0" err="1"/>
              <a:t>andmetel</a:t>
            </a:r>
            <a:r>
              <a:rPr lang="fi-FI" sz="2400" dirty="0"/>
              <a:t> </a:t>
            </a:r>
            <a:r>
              <a:rPr lang="fi-FI" sz="2400" dirty="0" smtClean="0"/>
              <a:t>oli</a:t>
            </a:r>
            <a:r>
              <a:rPr lang="et-EE" sz="2400" dirty="0" smtClean="0"/>
              <a:t>d</a:t>
            </a:r>
            <a:r>
              <a:rPr lang="fi-FI" sz="2400" dirty="0" smtClean="0"/>
              <a:t> </a:t>
            </a:r>
            <a:r>
              <a:rPr lang="fi-FI" sz="2400" dirty="0" err="1"/>
              <a:t>praeguse</a:t>
            </a:r>
            <a:r>
              <a:rPr lang="fi-FI" sz="2400" dirty="0"/>
              <a:t> </a:t>
            </a:r>
            <a:r>
              <a:rPr lang="fi-FI" sz="2400" dirty="0" err="1"/>
              <a:t>Ida-Virumaa</a:t>
            </a:r>
            <a:r>
              <a:rPr lang="fi-FI" sz="2400" dirty="0"/>
              <a:t> </a:t>
            </a:r>
            <a:r>
              <a:rPr lang="fi-FI" sz="2400" dirty="0" err="1"/>
              <a:t>territooriumi</a:t>
            </a:r>
            <a:r>
              <a:rPr lang="fi-FI" sz="2400" dirty="0"/>
              <a:t> </a:t>
            </a:r>
            <a:r>
              <a:rPr lang="fi-FI" sz="2400" dirty="0" err="1"/>
              <a:t>elanikest</a:t>
            </a:r>
            <a:r>
              <a:rPr lang="fi-FI" sz="2400" dirty="0"/>
              <a:t> </a:t>
            </a:r>
            <a:endParaRPr lang="et-EE" sz="2400" dirty="0" smtClean="0"/>
          </a:p>
          <a:p>
            <a:pPr marL="0" indent="0" algn="just">
              <a:buNone/>
            </a:pPr>
            <a:r>
              <a:rPr lang="fi-FI" sz="2400" dirty="0" smtClean="0"/>
              <a:t>79,1</a:t>
            </a:r>
            <a:r>
              <a:rPr lang="fi-FI" sz="2400" dirty="0"/>
              <a:t>% </a:t>
            </a:r>
            <a:r>
              <a:rPr lang="fi-FI" sz="2400" dirty="0" err="1" smtClean="0"/>
              <a:t>eestlas</a:t>
            </a:r>
            <a:r>
              <a:rPr lang="et-EE" sz="2400" dirty="0" err="1" smtClean="0"/>
              <a:t>ed</a:t>
            </a:r>
            <a:r>
              <a:rPr lang="fi-FI" sz="2400" dirty="0" smtClean="0"/>
              <a:t> </a:t>
            </a:r>
            <a:r>
              <a:rPr lang="fi-FI" sz="2400" dirty="0"/>
              <a:t>ja </a:t>
            </a:r>
            <a:r>
              <a:rPr lang="fi-FI" sz="2400" dirty="0" err="1"/>
              <a:t>nende</a:t>
            </a:r>
            <a:r>
              <a:rPr lang="fi-FI" sz="2400" dirty="0"/>
              <a:t> </a:t>
            </a:r>
            <a:r>
              <a:rPr lang="fi-FI" sz="2400" dirty="0" err="1"/>
              <a:t>emakeel</a:t>
            </a:r>
            <a:r>
              <a:rPr lang="fi-FI" sz="2400" dirty="0"/>
              <a:t> oli eesti </a:t>
            </a:r>
            <a:r>
              <a:rPr lang="fi-FI" sz="2400" dirty="0" err="1" smtClean="0"/>
              <a:t>keel</a:t>
            </a:r>
            <a:r>
              <a:rPr lang="et-EE" sz="2400" dirty="0" smtClean="0"/>
              <a:t>.</a:t>
            </a:r>
          </a:p>
          <a:p>
            <a:pPr marL="0" indent="0" algn="just">
              <a:buNone/>
            </a:pPr>
            <a:endParaRPr lang="et-EE" sz="2400" dirty="0" smtClean="0"/>
          </a:p>
          <a:p>
            <a:pPr algn="just"/>
            <a:r>
              <a:rPr lang="et-EE" sz="2400" dirty="0" smtClean="0"/>
              <a:t>2011. rahvaloenduse andmetel 19,5% eestlasi</a:t>
            </a:r>
          </a:p>
          <a:p>
            <a:pPr algn="just"/>
            <a:r>
              <a:rPr lang="et-EE" sz="2400" dirty="0" smtClean="0"/>
              <a:t>2016.a 16% eestlasi</a:t>
            </a:r>
          </a:p>
          <a:p>
            <a:pPr marL="0" indent="0" algn="just">
              <a:buNone/>
            </a:pPr>
            <a:r>
              <a:rPr lang="et-EE" sz="2400" dirty="0" smtClean="0">
                <a:hlinkClick r:id="rId2"/>
              </a:rPr>
              <a:t>https</a:t>
            </a:r>
            <a:r>
              <a:rPr lang="et-EE" sz="2400" dirty="0">
                <a:hlinkClick r:id="rId2"/>
              </a:rPr>
              <a:t>://statistikaamet.wordpress.com/2017/03/13/kui-palju-raagitakse-eestis-eesti-keelt</a:t>
            </a:r>
            <a:r>
              <a:rPr lang="et-EE" sz="2400" dirty="0" smtClean="0">
                <a:hlinkClick r:id="rId2"/>
              </a:rPr>
              <a:t>/</a:t>
            </a:r>
            <a:endParaRPr lang="et-EE" sz="2400" dirty="0" smtClean="0"/>
          </a:p>
          <a:p>
            <a:pPr algn="just"/>
            <a:endParaRPr lang="fi-FI" sz="2400" dirty="0"/>
          </a:p>
          <a:p>
            <a:pPr algn="just"/>
            <a:r>
              <a:rPr lang="et-EE" sz="2400" dirty="0" smtClean="0">
                <a:ea typeface="Calibri" pitchFamily="34" charset="0"/>
                <a:cs typeface="Times New Roman" pitchFamily="18" charset="0"/>
              </a:rPr>
              <a:t>2011 Narvas 5,2% eestlasi</a:t>
            </a:r>
          </a:p>
          <a:p>
            <a:pPr algn="just"/>
            <a:r>
              <a:rPr lang="et-EE" sz="2400" dirty="0" smtClean="0">
                <a:ea typeface="Calibri" pitchFamily="34" charset="0"/>
                <a:cs typeface="Times New Roman" pitchFamily="18" charset="0"/>
              </a:rPr>
              <a:t>2016 Narvas 3,7% eestlasi</a:t>
            </a:r>
          </a:p>
          <a:p>
            <a:pPr algn="just">
              <a:buNone/>
            </a:pPr>
            <a:endParaRPr lang="fi-FI" sz="2400" dirty="0"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602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600" b="1" dirty="0" smtClean="0"/>
              <a:t>Eesti </a:t>
            </a:r>
            <a:r>
              <a:rPr lang="fi-FI" sz="3600" b="1" dirty="0" err="1" smtClean="0"/>
              <a:t>keelekeskkonna</a:t>
            </a:r>
            <a:r>
              <a:rPr lang="fi-FI" sz="3600" b="1" dirty="0" smtClean="0"/>
              <a:t> </a:t>
            </a:r>
            <a:r>
              <a:rPr lang="fi-FI" sz="3600" b="1" dirty="0" err="1" smtClean="0"/>
              <a:t>rahvusvahelistumine</a:t>
            </a:r>
            <a:endParaRPr lang="fi-FI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lnSpcReduction="10000"/>
          </a:bodyPr>
          <a:lstStyle/>
          <a:p>
            <a:r>
              <a:rPr lang="fi-FI" sz="2800" dirty="0" err="1" smtClean="0"/>
              <a:t>riiklikud</a:t>
            </a:r>
            <a:r>
              <a:rPr lang="fi-FI" sz="2800" dirty="0" smtClean="0"/>
              <a:t> ja </a:t>
            </a:r>
            <a:r>
              <a:rPr lang="fi-FI" sz="2800" dirty="0" err="1" smtClean="0"/>
              <a:t>ühiskondlikud</a:t>
            </a:r>
            <a:r>
              <a:rPr lang="fi-FI" sz="2800" dirty="0" smtClean="0"/>
              <a:t> </a:t>
            </a:r>
            <a:r>
              <a:rPr lang="fi-FI" sz="2800" dirty="0" err="1" smtClean="0"/>
              <a:t>muutused</a:t>
            </a:r>
            <a:r>
              <a:rPr lang="fi-FI" sz="2800" dirty="0" smtClean="0"/>
              <a:t>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i-FI" sz="2800" dirty="0" smtClean="0"/>
              <a:t>Eesti </a:t>
            </a:r>
            <a:r>
              <a:rPr lang="fi-FI" sz="2800" dirty="0" err="1" smtClean="0"/>
              <a:t>taasiseseisvumine</a:t>
            </a:r>
            <a:r>
              <a:rPr lang="fi-FI" sz="2800" dirty="0" smtClean="0"/>
              <a:t> 1991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i-FI" sz="2800" dirty="0" err="1" smtClean="0"/>
              <a:t>viisavabadus</a:t>
            </a:r>
            <a:r>
              <a:rPr lang="fi-FI" sz="2800" dirty="0" smtClean="0"/>
              <a:t> </a:t>
            </a:r>
            <a:r>
              <a:rPr lang="fi-FI" sz="2800" dirty="0" err="1" smtClean="0"/>
              <a:t>paljude</a:t>
            </a:r>
            <a:r>
              <a:rPr lang="fi-FI" sz="2800" dirty="0" smtClean="0"/>
              <a:t> </a:t>
            </a:r>
            <a:r>
              <a:rPr lang="fi-FI" sz="2800" dirty="0" err="1" smtClean="0"/>
              <a:t>riikidega</a:t>
            </a:r>
            <a:r>
              <a:rPr lang="fi-FI" sz="2800" dirty="0" smtClean="0"/>
              <a:t>, </a:t>
            </a:r>
            <a:r>
              <a:rPr lang="fi-FI" sz="2800" dirty="0" err="1" smtClean="0"/>
              <a:t>nt</a:t>
            </a:r>
            <a:r>
              <a:rPr lang="fi-FI" sz="2800" dirty="0" smtClean="0"/>
              <a:t> </a:t>
            </a:r>
            <a:r>
              <a:rPr lang="fi-FI" sz="2800" dirty="0" err="1" smtClean="0"/>
              <a:t>Soomega</a:t>
            </a:r>
            <a:r>
              <a:rPr lang="fi-FI" sz="2800" dirty="0" smtClean="0"/>
              <a:t> 1997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i-FI" sz="2800" dirty="0" err="1" smtClean="0"/>
              <a:t>Euroopa</a:t>
            </a:r>
            <a:r>
              <a:rPr lang="fi-FI" sz="2800" dirty="0" smtClean="0"/>
              <a:t> Liitu kuulumine 2004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i-FI" sz="2800" dirty="0" err="1" smtClean="0"/>
              <a:t>Euroopa</a:t>
            </a:r>
            <a:r>
              <a:rPr lang="fi-FI" sz="2800" dirty="0" smtClean="0"/>
              <a:t> </a:t>
            </a:r>
            <a:r>
              <a:rPr lang="fi-FI" sz="2800" dirty="0" err="1" smtClean="0"/>
              <a:t>tööturu</a:t>
            </a:r>
            <a:r>
              <a:rPr lang="fi-FI" sz="2800" dirty="0" smtClean="0"/>
              <a:t> </a:t>
            </a:r>
            <a:r>
              <a:rPr lang="fi-FI" sz="2800" dirty="0" err="1" smtClean="0"/>
              <a:t>avanemine</a:t>
            </a:r>
            <a:r>
              <a:rPr lang="fi-FI" sz="2800" dirty="0" smtClean="0"/>
              <a:t> 2006 Eesti </a:t>
            </a:r>
            <a:r>
              <a:rPr lang="fi-FI" sz="2800" dirty="0" err="1" smtClean="0"/>
              <a:t>kodanikele</a:t>
            </a:r>
            <a:r>
              <a:rPr lang="fi-FI" sz="2800" dirty="0" smtClean="0"/>
              <a:t>;</a:t>
            </a:r>
          </a:p>
          <a:p>
            <a:endParaRPr lang="fi-FI" sz="2800" dirty="0" smtClean="0"/>
          </a:p>
          <a:p>
            <a:r>
              <a:rPr lang="fi-FI" sz="2800" dirty="0" err="1" smtClean="0"/>
              <a:t>emakeelena</a:t>
            </a:r>
            <a:r>
              <a:rPr lang="fi-FI" sz="2800" dirty="0" smtClean="0"/>
              <a:t> </a:t>
            </a:r>
            <a:r>
              <a:rPr lang="fi-FI" sz="2800" dirty="0" err="1" smtClean="0"/>
              <a:t>räägitakse</a:t>
            </a:r>
            <a:r>
              <a:rPr lang="fi-FI" sz="2800" dirty="0" smtClean="0"/>
              <a:t> </a:t>
            </a:r>
            <a:r>
              <a:rPr lang="fi-FI" sz="2800" dirty="0" err="1" smtClean="0"/>
              <a:t>Eestis</a:t>
            </a:r>
            <a:r>
              <a:rPr lang="fi-FI" sz="2800" dirty="0" smtClean="0"/>
              <a:t> 157 </a:t>
            </a:r>
            <a:r>
              <a:rPr lang="fi-FI" sz="2800" dirty="0" err="1" smtClean="0"/>
              <a:t>keelt</a:t>
            </a:r>
            <a:r>
              <a:rPr lang="fi-FI" sz="2800" dirty="0" smtClean="0"/>
              <a:t> (2000.a 109);</a:t>
            </a:r>
          </a:p>
          <a:p>
            <a:endParaRPr lang="fi-FI" sz="2800" dirty="0" smtClean="0"/>
          </a:p>
          <a:p>
            <a:r>
              <a:rPr lang="fi-FI" sz="2800" dirty="0" smtClean="0"/>
              <a:t>25 </a:t>
            </a:r>
            <a:r>
              <a:rPr lang="fi-FI" sz="2800" dirty="0" err="1" smtClean="0"/>
              <a:t>keelt</a:t>
            </a:r>
            <a:r>
              <a:rPr lang="fi-FI" sz="2800" dirty="0" smtClean="0"/>
              <a:t>, </a:t>
            </a:r>
            <a:r>
              <a:rPr lang="fi-FI" sz="2800" dirty="0" err="1" smtClean="0"/>
              <a:t>mida</a:t>
            </a:r>
            <a:r>
              <a:rPr lang="fi-FI" sz="2800" dirty="0" smtClean="0"/>
              <a:t> </a:t>
            </a:r>
            <a:r>
              <a:rPr lang="fi-FI" sz="2800" dirty="0" err="1" smtClean="0"/>
              <a:t>räägib</a:t>
            </a:r>
            <a:r>
              <a:rPr lang="fi-FI" sz="2800" dirty="0" smtClean="0"/>
              <a:t> </a:t>
            </a:r>
            <a:r>
              <a:rPr lang="fi-FI" sz="2800" dirty="0" err="1" smtClean="0"/>
              <a:t>üle</a:t>
            </a:r>
            <a:r>
              <a:rPr lang="fi-FI" sz="2800" dirty="0" smtClean="0"/>
              <a:t> 100 </a:t>
            </a:r>
            <a:r>
              <a:rPr lang="fi-FI" sz="2800" dirty="0" err="1" smtClean="0"/>
              <a:t>inimese</a:t>
            </a:r>
            <a:r>
              <a:rPr lang="fi-FI" sz="2800" dirty="0" smtClean="0"/>
              <a:t> </a:t>
            </a:r>
            <a:r>
              <a:rPr lang="fi-FI" sz="2800" dirty="0" err="1" smtClean="0"/>
              <a:t>emakeelena</a:t>
            </a:r>
            <a:r>
              <a:rPr lang="fi-FI" sz="2800" dirty="0" smtClean="0"/>
              <a:t>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xmlns="" val="247208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250031" y="0"/>
            <a:ext cx="8643938" cy="1268760"/>
          </a:xfrm>
        </p:spPr>
        <p:txBody>
          <a:bodyPr>
            <a:normAutofit/>
          </a:bodyPr>
          <a:lstStyle/>
          <a:p>
            <a:r>
              <a:rPr lang="fi-FI" altLang="en-US" sz="3200" b="1" dirty="0" err="1">
                <a:solidFill>
                  <a:srgbClr val="203F8C"/>
                </a:solidFill>
                <a:latin typeface="+mn-lt"/>
              </a:rPr>
              <a:t>Keel</a:t>
            </a:r>
            <a:r>
              <a:rPr lang="fi-FI" altLang="en-US" sz="3200" b="1" dirty="0">
                <a:solidFill>
                  <a:srgbClr val="203F8C"/>
                </a:solidFill>
                <a:latin typeface="+mn-lt"/>
              </a:rPr>
              <a:t> ja </a:t>
            </a:r>
            <a:r>
              <a:rPr lang="fi-FI" altLang="en-US" sz="3200" b="1" dirty="0" err="1">
                <a:solidFill>
                  <a:srgbClr val="203F8C"/>
                </a:solidFill>
                <a:latin typeface="+mn-lt"/>
              </a:rPr>
              <a:t>ühiskond</a:t>
            </a:r>
            <a:r>
              <a:rPr lang="fi-FI" altLang="en-US" sz="3200" b="1" dirty="0">
                <a:solidFill>
                  <a:srgbClr val="203F8C"/>
                </a:solidFill>
                <a:latin typeface="+mn-lt"/>
              </a:rPr>
              <a:t>:</a:t>
            </a:r>
            <a:r>
              <a:rPr lang="et-EE" altLang="en-US" sz="3200" b="1" dirty="0">
                <a:solidFill>
                  <a:srgbClr val="203F8C"/>
                </a:solidFill>
                <a:latin typeface="+mn-lt"/>
              </a:rPr>
              <a:t> 21. </a:t>
            </a:r>
            <a:r>
              <a:rPr lang="et-EE" altLang="en-US" sz="3200" b="1" dirty="0" smtClean="0">
                <a:solidFill>
                  <a:srgbClr val="203F8C"/>
                </a:solidFill>
                <a:latin typeface="+mn-lt"/>
              </a:rPr>
              <a:t>sajand </a:t>
            </a:r>
            <a:endParaRPr lang="en-US" alt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280920" cy="5112568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fi-FI" sz="2400" dirty="0" err="1" smtClean="0">
                <a:solidFill>
                  <a:srgbClr val="4D4D4D"/>
                </a:solidFill>
                <a:latin typeface="Calibri" panose="020F0502020204030204" pitchFamily="34" charset="0"/>
              </a:rPr>
              <a:t>Euroopa</a:t>
            </a:r>
            <a:r>
              <a:rPr lang="fi-FI" sz="2400" dirty="0" smtClean="0">
                <a:solidFill>
                  <a:srgbClr val="4D4D4D"/>
                </a:solidFill>
                <a:latin typeface="Calibri" panose="020F0502020204030204" pitchFamily="34" charset="0"/>
              </a:rPr>
              <a:t> </a:t>
            </a:r>
            <a:r>
              <a:rPr lang="fi-FI" sz="2400" dirty="0" err="1">
                <a:solidFill>
                  <a:srgbClr val="4D4D4D"/>
                </a:solidFill>
                <a:latin typeface="Calibri" panose="020F0502020204030204" pitchFamily="34" charset="0"/>
              </a:rPr>
              <a:t>Liidu</a:t>
            </a:r>
            <a:r>
              <a:rPr lang="fi-FI" sz="2400" dirty="0">
                <a:solidFill>
                  <a:srgbClr val="4D4D4D"/>
                </a:solidFill>
                <a:latin typeface="Calibri" panose="020F0502020204030204" pitchFamily="34" charset="0"/>
              </a:rPr>
              <a:t> </a:t>
            </a:r>
            <a:r>
              <a:rPr lang="fi-FI" sz="2400" dirty="0" err="1">
                <a:solidFill>
                  <a:srgbClr val="4D4D4D"/>
                </a:solidFill>
                <a:latin typeface="Calibri" panose="020F0502020204030204" pitchFamily="34" charset="0"/>
              </a:rPr>
              <a:t>keelepoliitilised</a:t>
            </a:r>
            <a:r>
              <a:rPr lang="fi-FI" sz="2400" dirty="0">
                <a:solidFill>
                  <a:srgbClr val="4D4D4D"/>
                </a:solidFill>
                <a:latin typeface="Calibri" panose="020F0502020204030204" pitchFamily="34" charset="0"/>
              </a:rPr>
              <a:t> </a:t>
            </a:r>
            <a:r>
              <a:rPr lang="fi-FI" sz="2400" dirty="0" err="1">
                <a:solidFill>
                  <a:srgbClr val="4D4D4D"/>
                </a:solidFill>
                <a:latin typeface="Calibri" panose="020F0502020204030204" pitchFamily="34" charset="0"/>
              </a:rPr>
              <a:t>suundumused</a:t>
            </a:r>
            <a:r>
              <a:rPr lang="fi-FI" sz="2400" dirty="0">
                <a:solidFill>
                  <a:srgbClr val="4D4D4D"/>
                </a:solidFill>
                <a:latin typeface="Calibri" panose="020F0502020204030204" pitchFamily="34" charset="0"/>
              </a:rPr>
              <a:t> (</a:t>
            </a:r>
            <a:r>
              <a:rPr lang="fi-FI" sz="2400" dirty="0" err="1">
                <a:solidFill>
                  <a:srgbClr val="4D4D4D"/>
                </a:solidFill>
                <a:latin typeface="Calibri" panose="020F0502020204030204" pitchFamily="34" charset="0"/>
              </a:rPr>
              <a:t>emakeel</a:t>
            </a:r>
            <a:r>
              <a:rPr lang="fi-FI" sz="2400" dirty="0">
                <a:solidFill>
                  <a:srgbClr val="4D4D4D"/>
                </a:solidFill>
                <a:latin typeface="Calibri" panose="020F0502020204030204" pitchFamily="34" charset="0"/>
              </a:rPr>
              <a:t> + 2 </a:t>
            </a:r>
            <a:r>
              <a:rPr lang="fi-FI" sz="2400" dirty="0" err="1">
                <a:solidFill>
                  <a:srgbClr val="4D4D4D"/>
                </a:solidFill>
                <a:latin typeface="Calibri" panose="020F0502020204030204" pitchFamily="34" charset="0"/>
              </a:rPr>
              <a:t>võõrkeelt</a:t>
            </a:r>
            <a:r>
              <a:rPr lang="fi-FI" sz="2400" dirty="0">
                <a:solidFill>
                  <a:srgbClr val="4D4D4D"/>
                </a:solidFill>
                <a:latin typeface="Calibri" panose="020F0502020204030204" pitchFamily="34" charset="0"/>
              </a:rPr>
              <a:t>)</a:t>
            </a:r>
            <a:r>
              <a:rPr lang="et-EE" sz="2400" dirty="0" smtClean="0">
                <a:solidFill>
                  <a:srgbClr val="4D4D4D"/>
                </a:solidFill>
                <a:latin typeface="Calibri" panose="020F0502020204030204" pitchFamily="34" charset="0"/>
              </a:rPr>
              <a:t>;</a:t>
            </a:r>
            <a:r>
              <a:rPr lang="fi-FI" sz="2400" dirty="0" smtClean="0">
                <a:solidFill>
                  <a:srgbClr val="4D4D4D"/>
                </a:solidFill>
                <a:latin typeface="Calibri" panose="020F0502020204030204" pitchFamily="34" charset="0"/>
              </a:rPr>
              <a:t> </a:t>
            </a:r>
            <a:endParaRPr lang="fi-FI" sz="2400" dirty="0">
              <a:solidFill>
                <a:srgbClr val="4D4D4D"/>
              </a:solidFill>
              <a:latin typeface="Calibri" panose="020F0502020204030204" pitchFamily="34" charset="0"/>
            </a:endParaRPr>
          </a:p>
          <a:p>
            <a:pPr marL="0" indent="0">
              <a:defRPr/>
            </a:pPr>
            <a:r>
              <a:rPr lang="et-EE" sz="2400" dirty="0" smtClean="0">
                <a:solidFill>
                  <a:srgbClr val="4D4D4D"/>
                </a:solidFill>
                <a:latin typeface="Calibri" panose="020F0502020204030204" pitchFamily="34" charset="0"/>
              </a:rPr>
              <a:t> </a:t>
            </a:r>
            <a:r>
              <a:rPr lang="fi-FI" sz="2400" dirty="0" err="1">
                <a:solidFill>
                  <a:srgbClr val="4D4D4D"/>
                </a:solidFill>
                <a:latin typeface="Calibri" panose="020F0502020204030204" pitchFamily="34" charset="0"/>
              </a:rPr>
              <a:t>avatud</a:t>
            </a:r>
            <a:r>
              <a:rPr lang="fi-FI" sz="2400" dirty="0">
                <a:solidFill>
                  <a:srgbClr val="4D4D4D"/>
                </a:solidFill>
                <a:latin typeface="Calibri" panose="020F0502020204030204" pitchFamily="34" charset="0"/>
              </a:rPr>
              <a:t> </a:t>
            </a:r>
            <a:r>
              <a:rPr lang="fi-FI" sz="2400" dirty="0" err="1">
                <a:solidFill>
                  <a:srgbClr val="4D4D4D"/>
                </a:solidFill>
                <a:latin typeface="Calibri" panose="020F0502020204030204" pitchFamily="34" charset="0"/>
              </a:rPr>
              <a:t>tööturg</a:t>
            </a:r>
            <a:r>
              <a:rPr lang="fi-FI" sz="2400" dirty="0">
                <a:solidFill>
                  <a:srgbClr val="4D4D4D"/>
                </a:solidFill>
                <a:latin typeface="Calibri" panose="020F0502020204030204" pitchFamily="34" charset="0"/>
              </a:rPr>
              <a:t>, </a:t>
            </a:r>
            <a:r>
              <a:rPr lang="fi-FI" sz="2400" dirty="0" err="1">
                <a:solidFill>
                  <a:srgbClr val="4D4D4D"/>
                </a:solidFill>
                <a:latin typeface="Calibri" panose="020F0502020204030204" pitchFamily="34" charset="0"/>
              </a:rPr>
              <a:t>vaba</a:t>
            </a:r>
            <a:r>
              <a:rPr lang="fi-FI" sz="2400" dirty="0">
                <a:solidFill>
                  <a:srgbClr val="4D4D4D"/>
                </a:solidFill>
                <a:latin typeface="Calibri" panose="020F0502020204030204" pitchFamily="34" charset="0"/>
              </a:rPr>
              <a:t> </a:t>
            </a:r>
            <a:r>
              <a:rPr lang="fi-FI" sz="2400" dirty="0" err="1" smtClean="0">
                <a:solidFill>
                  <a:srgbClr val="4D4D4D"/>
                </a:solidFill>
                <a:latin typeface="Calibri" panose="020F0502020204030204" pitchFamily="34" charset="0"/>
              </a:rPr>
              <a:t>liikumine</a:t>
            </a:r>
            <a:r>
              <a:rPr lang="et-EE" sz="2400" dirty="0" smtClean="0">
                <a:solidFill>
                  <a:srgbClr val="4D4D4D"/>
                </a:solidFill>
                <a:latin typeface="Calibri" panose="020F0502020204030204" pitchFamily="34" charset="0"/>
              </a:rPr>
              <a:t> – õpi- ja tööränne;</a:t>
            </a:r>
            <a:r>
              <a:rPr lang="fi-FI" sz="2400" dirty="0" smtClean="0">
                <a:solidFill>
                  <a:srgbClr val="4D4D4D"/>
                </a:solidFill>
                <a:latin typeface="Calibri" panose="020F0502020204030204" pitchFamily="34" charset="0"/>
              </a:rPr>
              <a:t> </a:t>
            </a:r>
            <a:endParaRPr lang="et-EE" sz="2400" dirty="0" smtClean="0">
              <a:solidFill>
                <a:srgbClr val="4D4D4D"/>
              </a:solidFill>
              <a:latin typeface="Calibri" panose="020F0502020204030204" pitchFamily="34" charset="0"/>
            </a:endParaRPr>
          </a:p>
          <a:p>
            <a:pPr marL="0" indent="0">
              <a:defRPr/>
            </a:pPr>
            <a:r>
              <a:rPr lang="et-EE" sz="2400" dirty="0" smtClean="0">
                <a:solidFill>
                  <a:srgbClr val="4D4D4D"/>
                </a:solidFill>
                <a:latin typeface="Calibri" panose="020F0502020204030204" pitchFamily="34" charset="0"/>
              </a:rPr>
              <a:t> </a:t>
            </a:r>
            <a:r>
              <a:rPr lang="fi-FI" sz="2400" dirty="0" err="1" smtClean="0">
                <a:solidFill>
                  <a:srgbClr val="4D4D4D"/>
                </a:solidFill>
                <a:latin typeface="Calibri" panose="020F0502020204030204" pitchFamily="34" charset="0"/>
              </a:rPr>
              <a:t>võõrkeeleoskuse</a:t>
            </a:r>
            <a:r>
              <a:rPr lang="fi-FI" sz="2400" dirty="0" smtClean="0">
                <a:solidFill>
                  <a:srgbClr val="4D4D4D"/>
                </a:solidFill>
                <a:latin typeface="Calibri" panose="020F0502020204030204" pitchFamily="34" charset="0"/>
              </a:rPr>
              <a:t> </a:t>
            </a:r>
            <a:r>
              <a:rPr lang="fi-FI" sz="2400" dirty="0" err="1">
                <a:solidFill>
                  <a:srgbClr val="4D4D4D"/>
                </a:solidFill>
                <a:latin typeface="Calibri" panose="020F0502020204030204" pitchFamily="34" charset="0"/>
              </a:rPr>
              <a:t>tähtsuse</a:t>
            </a:r>
            <a:r>
              <a:rPr lang="fi-FI" sz="2400" dirty="0">
                <a:solidFill>
                  <a:srgbClr val="4D4D4D"/>
                </a:solidFill>
                <a:latin typeface="Calibri" panose="020F0502020204030204" pitchFamily="34" charset="0"/>
              </a:rPr>
              <a:t> suurenemine</a:t>
            </a:r>
            <a:r>
              <a:rPr lang="et-EE" sz="2400" dirty="0">
                <a:solidFill>
                  <a:srgbClr val="4D4D4D"/>
                </a:solidFill>
                <a:latin typeface="Calibri" panose="020F0502020204030204" pitchFamily="34" charset="0"/>
              </a:rPr>
              <a:t>:  juurdepääs teabele ja </a:t>
            </a:r>
            <a:r>
              <a:rPr lang="et-EE" sz="2400" dirty="0" smtClean="0">
                <a:solidFill>
                  <a:srgbClr val="4D4D4D"/>
                </a:solidFill>
                <a:latin typeface="Calibri" panose="020F0502020204030204" pitchFamily="34" charset="0"/>
              </a:rPr>
              <a:t> teadmistele</a:t>
            </a:r>
            <a:r>
              <a:rPr lang="et-EE" sz="2400" dirty="0">
                <a:solidFill>
                  <a:srgbClr val="4D4D4D"/>
                </a:solidFill>
                <a:latin typeface="Calibri" panose="020F0502020204030204" pitchFamily="34" charset="0"/>
              </a:rPr>
              <a:t>, indiviidi konkurentsivõime </a:t>
            </a:r>
            <a:r>
              <a:rPr lang="et-EE" sz="2400" dirty="0" smtClean="0">
                <a:solidFill>
                  <a:srgbClr val="4D4D4D"/>
                </a:solidFill>
                <a:latin typeface="Calibri" panose="020F0502020204030204" pitchFamily="34" charset="0"/>
              </a:rPr>
              <a:t>suurendamine;</a:t>
            </a:r>
          </a:p>
          <a:p>
            <a:pPr marL="0" indent="0">
              <a:defRPr/>
            </a:pPr>
            <a:endParaRPr lang="et-EE" sz="2400" b="1" dirty="0">
              <a:solidFill>
                <a:srgbClr val="4D4D4D"/>
              </a:solidFill>
              <a:latin typeface="Calibri" panose="020F0502020204030204" pitchFamily="34" charset="0"/>
            </a:endParaRPr>
          </a:p>
          <a:p>
            <a:pPr marL="0" indent="0">
              <a:defRPr/>
            </a:pPr>
            <a:r>
              <a:rPr lang="et-EE" sz="2400" dirty="0" smtClean="0">
                <a:solidFill>
                  <a:srgbClr val="4D4D4D"/>
                </a:solidFill>
                <a:latin typeface="Calibri" panose="020F0502020204030204" pitchFamily="34" charset="0"/>
              </a:rPr>
              <a:t>inglise </a:t>
            </a:r>
            <a:r>
              <a:rPr lang="et-EE" sz="2400" dirty="0">
                <a:solidFill>
                  <a:srgbClr val="4D4D4D"/>
                </a:solidFill>
                <a:latin typeface="Calibri" panose="020F0502020204030204" pitchFamily="34" charset="0"/>
              </a:rPr>
              <a:t>keel kui võtmeoskus –  teiste keelte oskus</a:t>
            </a:r>
            <a:r>
              <a:rPr lang="et-EE" sz="2400" dirty="0" smtClean="0">
                <a:solidFill>
                  <a:srgbClr val="4D4D4D"/>
                </a:solidFill>
                <a:latin typeface="Calibri" panose="020F0502020204030204" pitchFamily="34" charset="0"/>
              </a:rPr>
              <a:t>???</a:t>
            </a:r>
          </a:p>
          <a:p>
            <a:pPr>
              <a:buFontTx/>
              <a:buChar char="•"/>
            </a:pPr>
            <a:r>
              <a:rPr lang="fi-FI" altLang="en-US" sz="2400" dirty="0" err="1">
                <a:solidFill>
                  <a:srgbClr val="4D4D4D"/>
                </a:solidFill>
                <a:latin typeface="Calibri" pitchFamily="34" charset="0"/>
              </a:rPr>
              <a:t>inglise</a:t>
            </a:r>
            <a:r>
              <a:rPr lang="fi-FI" altLang="en-US" sz="2400" dirty="0">
                <a:solidFill>
                  <a:srgbClr val="4D4D4D"/>
                </a:solidFill>
                <a:latin typeface="Calibri" pitchFamily="34" charset="0"/>
              </a:rPr>
              <a:t> </a:t>
            </a:r>
            <a:r>
              <a:rPr lang="fi-FI" altLang="en-US" sz="2400" dirty="0" err="1">
                <a:solidFill>
                  <a:srgbClr val="4D4D4D"/>
                </a:solidFill>
                <a:latin typeface="Calibri" pitchFamily="34" charset="0"/>
              </a:rPr>
              <a:t>keele</a:t>
            </a:r>
            <a:r>
              <a:rPr lang="fi-FI" altLang="en-US" sz="2400" dirty="0">
                <a:solidFill>
                  <a:srgbClr val="4D4D4D"/>
                </a:solidFill>
                <a:latin typeface="Calibri" pitchFamily="34" charset="0"/>
              </a:rPr>
              <a:t> surve </a:t>
            </a:r>
            <a:r>
              <a:rPr lang="fi-FI" altLang="en-US" sz="2400" dirty="0" err="1">
                <a:solidFill>
                  <a:srgbClr val="4D4D4D"/>
                </a:solidFill>
                <a:latin typeface="Calibri" pitchFamily="34" charset="0"/>
              </a:rPr>
              <a:t>kõigis</a:t>
            </a:r>
            <a:r>
              <a:rPr lang="fi-FI" altLang="en-US" sz="2400" dirty="0">
                <a:solidFill>
                  <a:srgbClr val="4D4D4D"/>
                </a:solidFill>
                <a:latin typeface="Calibri" pitchFamily="34" charset="0"/>
              </a:rPr>
              <a:t> </a:t>
            </a:r>
            <a:r>
              <a:rPr lang="fi-FI" altLang="en-US" sz="2400" dirty="0" err="1">
                <a:solidFill>
                  <a:srgbClr val="4D4D4D"/>
                </a:solidFill>
                <a:latin typeface="Calibri" pitchFamily="34" charset="0"/>
              </a:rPr>
              <a:t>valdkondades</a:t>
            </a:r>
            <a:r>
              <a:rPr lang="et-EE" altLang="en-US" sz="2400" dirty="0">
                <a:solidFill>
                  <a:srgbClr val="4D4D4D"/>
                </a:solidFill>
                <a:latin typeface="Calibri" pitchFamily="34" charset="0"/>
              </a:rPr>
              <a:t>, </a:t>
            </a:r>
            <a:endParaRPr lang="fi-FI" altLang="en-US" sz="2400" dirty="0">
              <a:solidFill>
                <a:srgbClr val="4D4D4D"/>
              </a:solidFill>
              <a:latin typeface="Calibri" pitchFamily="34" charset="0"/>
            </a:endParaRPr>
          </a:p>
          <a:p>
            <a:pPr marL="0" indent="0">
              <a:buNone/>
            </a:pPr>
            <a:r>
              <a:rPr lang="et-EE" altLang="en-US" sz="2400" dirty="0">
                <a:solidFill>
                  <a:srgbClr val="4D4D4D"/>
                </a:solidFill>
                <a:latin typeface="Calibri" pitchFamily="34" charset="0"/>
              </a:rPr>
              <a:t>nt hariduses 1. võõrkeel, paljudes riikides ka hariduse andmise keel;</a:t>
            </a:r>
          </a:p>
          <a:p>
            <a:pPr>
              <a:buFontTx/>
              <a:buChar char="•"/>
            </a:pPr>
            <a:r>
              <a:rPr lang="et-EE" altLang="en-US" sz="2400" b="1" dirty="0" smtClean="0">
                <a:solidFill>
                  <a:srgbClr val="4D4D4D"/>
                </a:solidFill>
                <a:latin typeface="Calibri" pitchFamily="34" charset="0"/>
              </a:rPr>
              <a:t>mitmekeelsus </a:t>
            </a:r>
            <a:r>
              <a:rPr lang="et-EE" altLang="en-US" sz="2400" dirty="0">
                <a:solidFill>
                  <a:srgbClr val="4D4D4D"/>
                </a:solidFill>
                <a:latin typeface="Calibri" pitchFamily="34" charset="0"/>
              </a:rPr>
              <a:t>perekonnas, haridusasutustes, tööl, linnades, ühiskonnas, riigis …</a:t>
            </a:r>
            <a:endParaRPr lang="fi-FI" altLang="en-US" sz="2400" dirty="0">
              <a:solidFill>
                <a:srgbClr val="4D4D4D"/>
              </a:solidFill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et-EE" altLang="en-US" sz="2400" b="1" dirty="0" smtClean="0">
                <a:solidFill>
                  <a:srgbClr val="4D4D4D"/>
                </a:solidFill>
                <a:latin typeface="Calibri" pitchFamily="34" charset="0"/>
              </a:rPr>
              <a:t>keel </a:t>
            </a:r>
            <a:r>
              <a:rPr lang="et-EE" altLang="en-US" sz="2400" b="1" dirty="0">
                <a:solidFill>
                  <a:srgbClr val="4D4D4D"/>
                </a:solidFill>
                <a:latin typeface="Calibri" pitchFamily="34" charset="0"/>
              </a:rPr>
              <a:t>kui instrument ja/või? keel kui </a:t>
            </a:r>
            <a:r>
              <a:rPr lang="et-EE" altLang="en-US" sz="2400" b="1" dirty="0" err="1">
                <a:solidFill>
                  <a:srgbClr val="4D4D4D"/>
                </a:solidFill>
                <a:latin typeface="Calibri" pitchFamily="34" charset="0"/>
              </a:rPr>
              <a:t>integratiivse</a:t>
            </a:r>
            <a:r>
              <a:rPr lang="et-EE" altLang="en-US" sz="2400" b="1" dirty="0">
                <a:solidFill>
                  <a:srgbClr val="4D4D4D"/>
                </a:solidFill>
                <a:latin typeface="Calibri" pitchFamily="34" charset="0"/>
              </a:rPr>
              <a:t> identiteedi </a:t>
            </a:r>
            <a:r>
              <a:rPr lang="et-EE" altLang="en-US" sz="2400" b="1" dirty="0" smtClean="0">
                <a:solidFill>
                  <a:srgbClr val="4D4D4D"/>
                </a:solidFill>
                <a:latin typeface="Calibri" pitchFamily="34" charset="0"/>
              </a:rPr>
              <a:t>komponent;</a:t>
            </a:r>
          </a:p>
          <a:p>
            <a:pPr>
              <a:buFontTx/>
              <a:buChar char="•"/>
            </a:pPr>
            <a:r>
              <a:rPr lang="et-EE" altLang="en-US" sz="2400" dirty="0">
                <a:solidFill>
                  <a:srgbClr val="4D4D4D"/>
                </a:solidFill>
                <a:latin typeface="Calibri" pitchFamily="34" charset="0"/>
              </a:rPr>
              <a:t>keele politiseeritus – keel kui ideoloogia ja poliitika teostamise vahend;</a:t>
            </a:r>
          </a:p>
          <a:p>
            <a:pPr>
              <a:buFontTx/>
              <a:buChar char="•"/>
            </a:pPr>
            <a:endParaRPr lang="et-EE" altLang="en-US" sz="2400" b="1" dirty="0">
              <a:solidFill>
                <a:srgbClr val="4D4D4D"/>
              </a:solidFill>
              <a:latin typeface="Calibri" pitchFamily="34" charset="0"/>
            </a:endParaRPr>
          </a:p>
          <a:p>
            <a:pPr marL="0" indent="0">
              <a:defRPr/>
            </a:pPr>
            <a:endParaRPr lang="et-EE" sz="2400" dirty="0">
              <a:solidFill>
                <a:srgbClr val="4D4D4D"/>
              </a:solidFill>
              <a:latin typeface="Calibri" panose="020F0502020204030204" pitchFamily="34" charset="0"/>
            </a:endParaRPr>
          </a:p>
          <a:p>
            <a:pPr algn="l">
              <a:spcBef>
                <a:spcPct val="20000"/>
              </a:spcBef>
              <a:buFontTx/>
              <a:buChar char="-"/>
              <a:defRPr/>
            </a:pPr>
            <a:endParaRPr lang="et-EE" sz="2400" dirty="0">
              <a:solidFill>
                <a:srgbClr val="4D4D4D"/>
              </a:solidFill>
              <a:latin typeface="Calibri" panose="020F0502020204030204" pitchFamily="34" charset="0"/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9965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2068</Words>
  <Application>Microsoft Office PowerPoint</Application>
  <PresentationFormat>Bildspel på skärmen (4:3)</PresentationFormat>
  <Paragraphs>340</Paragraphs>
  <Slides>32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32</vt:i4>
      </vt:variant>
    </vt:vector>
  </HeadingPairs>
  <TitlesOfParts>
    <vt:vector size="33" baseType="lpstr">
      <vt:lpstr>Office Theme</vt:lpstr>
      <vt:lpstr>Eesti keel maailmas</vt:lpstr>
      <vt:lpstr>Ettekandes käsitletavad teemad</vt:lpstr>
      <vt:lpstr>Keeled maailmas</vt:lpstr>
      <vt:lpstr>Eesti keelekeskkond (1)</vt:lpstr>
      <vt:lpstr>Eesti keelekeskkond (2)</vt:lpstr>
      <vt:lpstr>Eesti rahvastiku dünaamika 1881-2011</vt:lpstr>
      <vt:lpstr>Ida-Virumaa rahvastikuline koosseis</vt:lpstr>
      <vt:lpstr>Eesti keelekeskkonna rahvusvahelistumine</vt:lpstr>
      <vt:lpstr>Keel ja ühiskond: 21. sajand </vt:lpstr>
      <vt:lpstr>Diglossia – keelte tööjaotus riigis ja ühiskonnas</vt:lpstr>
      <vt:lpstr>Keele hääbumine ja surm:  kõnelejaskonna vähenemine alla kriitilise piiri  </vt:lpstr>
      <vt:lpstr>Keele kestlikkuse näitajad  http://unesdoc.unesco.org/images/0018/001836/183699E.pdf </vt:lpstr>
      <vt:lpstr>Kestlikkus ja eesti keel</vt:lpstr>
      <vt:lpstr>Eesti keele ja kultuuri  akadeemilise välisõppe ajaloost (1)</vt:lpstr>
      <vt:lpstr>Eesti keele ja kultuuri  akadeemilise välisõppe ajaloost (2)</vt:lpstr>
      <vt:lpstr>Eestist lähetatud lektorid (kronoloogiliselt): </vt:lpstr>
      <vt:lpstr>Eesti keele ja kultuuri  akadeemilise välisõppe hetkeseis </vt:lpstr>
      <vt:lpstr>Bild 18</vt:lpstr>
      <vt:lpstr>EKKAV – MIKS?</vt:lpstr>
      <vt:lpstr>EKKAVi eesmärgid: VÄLJAS JA KODUS</vt:lpstr>
      <vt:lpstr>EKKAVi tegevused: KUIDAS? (1)</vt:lpstr>
      <vt:lpstr>EKKAVi tegevused: KUIDAS? (2)</vt:lpstr>
      <vt:lpstr>Kuidas VÕN valib õpetuskohti: RIIK? </vt:lpstr>
      <vt:lpstr>Kuidas VÕN valib õpetuskohti: ÜLIKOOL? </vt:lpstr>
      <vt:lpstr>Miks ma õpin eesti keelt? (1)</vt:lpstr>
      <vt:lpstr>Miks ma õpin eesti keelt (2)</vt:lpstr>
      <vt:lpstr>Miks ma õpin eesti keelt (3)</vt:lpstr>
      <vt:lpstr>Küsitlus 2016: Eesti kuvand</vt:lpstr>
      <vt:lpstr>Küsitlus 2016:  Mida ma arvan eesti keelest?</vt:lpstr>
      <vt:lpstr>Kes on eesti keele ja kultuuri õppija välismaal? </vt:lpstr>
      <vt:lpstr>Eesti keele ja kultuuri akadeemiline välisõpe  kui riiklik huvi ja vajadus </vt:lpstr>
      <vt:lpstr>Tänan tähelepanu eest! birute.klaas-lang@ut.ee</vt:lpstr>
    </vt:vector>
  </TitlesOfParts>
  <Company>University of Helsinki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Eesti keele ja kultuuri akadeemiline välisõpe – kellele ja milleks?</dc:title>
  <dc:creator>Klaas-Lang, Birute</dc:creator>
  <cp:lastModifiedBy>BMW</cp:lastModifiedBy>
  <cp:revision>88</cp:revision>
  <dcterms:created xsi:type="dcterms:W3CDTF">2013-11-18T09:31:58Z</dcterms:created>
  <dcterms:modified xsi:type="dcterms:W3CDTF">2017-04-06T15:51:01Z</dcterms:modified>
</cp:coreProperties>
</file>