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5" r:id="rId5"/>
    <p:sldId id="261" r:id="rId6"/>
    <p:sldId id="262" r:id="rId7"/>
    <p:sldId id="263" r:id="rId8"/>
    <p:sldId id="264" r:id="rId9"/>
    <p:sldId id="266" r:id="rId10"/>
    <p:sldId id="267" r:id="rId11"/>
    <p:sldId id="268" r:id="rId12"/>
    <p:sldId id="269" r:id="rId13"/>
    <p:sldId id="270" r:id="rId14"/>
    <p:sldId id="271" r:id="rId15"/>
    <p:sldId id="275" r:id="rId16"/>
    <p:sldId id="272" r:id="rId17"/>
    <p:sldId id="273" r:id="rId18"/>
    <p:sldId id="274"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FAC0F-CC9F-4E5F-ABDC-1B60D594B29B}" type="datetimeFigureOut">
              <a:rPr lang="sv-SE" smtClean="0"/>
              <a:t>2015-11-18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733A3-D9C3-4E5B-A8F6-01DE52B618B8}" type="slidenum">
              <a:rPr lang="sv-SE" smtClean="0"/>
              <a:t>‹#›</a:t>
            </a:fld>
            <a:endParaRPr lang="sv-SE"/>
          </a:p>
        </p:txBody>
      </p:sp>
    </p:spTree>
    <p:extLst>
      <p:ext uri="{BB962C8B-B14F-4D97-AF65-F5344CB8AC3E}">
        <p14:creationId xmlns:p14="http://schemas.microsoft.com/office/powerpoint/2010/main" val="250836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sv-SE" b="1" dirty="0" smtClean="0"/>
              <a:t>Akadeemiliste Naiste Ühing (asutatud 1926) </a:t>
            </a:r>
            <a:r>
              <a:rPr lang="sv-SE" dirty="0" smtClean="0"/>
              <a:t>1935. aastal</a:t>
            </a:r>
          </a:p>
          <a:p>
            <a:pPr>
              <a:buNone/>
            </a:pPr>
            <a:r>
              <a:rPr lang="sv-SE" dirty="0" smtClean="0"/>
              <a:t>70-aastat naiste loomingut</a:t>
            </a:r>
          </a:p>
          <a:p>
            <a:pPr>
              <a:buNone/>
            </a:pPr>
            <a:r>
              <a:rPr lang="sv-SE" dirty="0" smtClean="0"/>
              <a:t>14 doktoriväitekirja</a:t>
            </a:r>
          </a:p>
          <a:p>
            <a:pPr>
              <a:buNone/>
            </a:pPr>
            <a:r>
              <a:rPr lang="sv-SE" dirty="0" smtClean="0"/>
              <a:t>300 raamatut</a:t>
            </a:r>
          </a:p>
          <a:p>
            <a:pPr>
              <a:buNone/>
            </a:pPr>
            <a:r>
              <a:rPr lang="sv-SE" dirty="0" smtClean="0"/>
              <a:t>1444 kõrgharidusega naist Eestis</a:t>
            </a:r>
          </a:p>
          <a:p>
            <a:endParaRPr lang="sv-SE" dirty="0"/>
          </a:p>
        </p:txBody>
      </p:sp>
      <p:sp>
        <p:nvSpPr>
          <p:cNvPr id="4" name="Slide Number Placeholder 3"/>
          <p:cNvSpPr>
            <a:spLocks noGrp="1"/>
          </p:cNvSpPr>
          <p:nvPr>
            <p:ph type="sldNum" sz="quarter" idx="10"/>
          </p:nvPr>
        </p:nvSpPr>
        <p:spPr/>
        <p:txBody>
          <a:bodyPr/>
          <a:lstStyle/>
          <a:p>
            <a:fld id="{CC223C45-ED56-4987-AF5C-3DC593C72B21}" type="slidenum">
              <a:rPr lang="sv-SE" smtClean="0"/>
              <a:pPr/>
              <a:t>14</a:t>
            </a:fld>
            <a:endParaRPr lang="sv-SE"/>
          </a:p>
        </p:txBody>
      </p:sp>
    </p:spTree>
    <p:extLst>
      <p:ext uri="{BB962C8B-B14F-4D97-AF65-F5344CB8AC3E}">
        <p14:creationId xmlns:p14="http://schemas.microsoft.com/office/powerpoint/2010/main" val="91818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Esimene õitsenguperiood 30-ndatel. 21.sajandi alguses memuaristika üleujutus.   Kuni II mSõjani</a:t>
            </a:r>
            <a:r>
              <a:rPr lang="sv-SE" sz="1200" baseline="0" dirty="0" smtClean="0"/>
              <a:t> alguses käsikirjaline memuaristika 1900 alates trükitud autobiograafiad.   </a:t>
            </a:r>
            <a:endParaRPr lang="sv-SE" sz="1200" dirty="0" smtClean="0"/>
          </a:p>
          <a:p>
            <a:endParaRPr lang="sv-SE" dirty="0"/>
          </a:p>
        </p:txBody>
      </p:sp>
      <p:sp>
        <p:nvSpPr>
          <p:cNvPr id="4" name="Slide Number Placeholder 3"/>
          <p:cNvSpPr>
            <a:spLocks noGrp="1"/>
          </p:cNvSpPr>
          <p:nvPr>
            <p:ph type="sldNum" sz="quarter" idx="10"/>
          </p:nvPr>
        </p:nvSpPr>
        <p:spPr/>
        <p:txBody>
          <a:bodyPr/>
          <a:lstStyle/>
          <a:p>
            <a:fld id="{CC223C45-ED56-4987-AF5C-3DC593C72B21}" type="slidenum">
              <a:rPr lang="sv-SE" smtClean="0"/>
              <a:pPr/>
              <a:t>16</a:t>
            </a:fld>
            <a:endParaRPr lang="sv-SE"/>
          </a:p>
        </p:txBody>
      </p:sp>
    </p:spTree>
    <p:extLst>
      <p:ext uri="{BB962C8B-B14F-4D97-AF65-F5344CB8AC3E}">
        <p14:creationId xmlns:p14="http://schemas.microsoft.com/office/powerpoint/2010/main" val="143213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DA24E961-DE9A-4441-A890-36E96A6A2EB3}" type="datetimeFigureOut">
              <a:rPr lang="sv-SE" smtClean="0"/>
              <a:t>2015-11-18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DA24E961-DE9A-4441-A890-36E96A6A2EB3}" type="datetimeFigureOut">
              <a:rPr lang="sv-SE" smtClean="0"/>
              <a:t>2015-11-18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DA24E961-DE9A-4441-A890-36E96A6A2EB3}" type="datetimeFigureOut">
              <a:rPr lang="sv-SE" smtClean="0"/>
              <a:t>2015-11-18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DA24E961-DE9A-4441-A890-36E96A6A2EB3}" type="datetimeFigureOut">
              <a:rPr lang="sv-SE" smtClean="0"/>
              <a:t>2015-11-18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E961-DE9A-4441-A890-36E96A6A2EB3}" type="datetimeFigureOut">
              <a:rPr lang="sv-SE" smtClean="0"/>
              <a:t>2015-11-18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DA24E961-DE9A-4441-A890-36E96A6A2EB3}" type="datetimeFigureOut">
              <a:rPr lang="sv-SE" smtClean="0"/>
              <a:t>2015-11-18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DA24E961-DE9A-4441-A890-36E96A6A2EB3}" type="datetimeFigureOut">
              <a:rPr lang="sv-SE" smtClean="0"/>
              <a:t>2015-11-18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DA24E961-DE9A-4441-A890-36E96A6A2EB3}" type="datetimeFigureOut">
              <a:rPr lang="sv-SE" smtClean="0"/>
              <a:t>2015-11-18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E961-DE9A-4441-A890-36E96A6A2EB3}" type="datetimeFigureOut">
              <a:rPr lang="sv-SE" smtClean="0"/>
              <a:t>2015-11-18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E961-DE9A-4441-A890-36E96A6A2EB3}" type="datetimeFigureOut">
              <a:rPr lang="sv-SE" smtClean="0"/>
              <a:t>2015-11-18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E961-DE9A-4441-A890-36E96A6A2EB3}" type="datetimeFigureOut">
              <a:rPr lang="sv-SE" smtClean="0"/>
              <a:t>2015-11-18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F79407-32B9-411F-BD54-35148313BD4A}"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E961-DE9A-4441-A890-36E96A6A2EB3}" type="datetimeFigureOut">
              <a:rPr lang="sv-SE" smtClean="0"/>
              <a:t>2015-11-18</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79407-32B9-411F-BD54-35148313BD4A}"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ammevelin@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Nais(soo)ajaloo uurimisest Eestis</a:t>
            </a:r>
            <a:endParaRPr lang="sv-SE" dirty="0"/>
          </a:p>
        </p:txBody>
      </p:sp>
      <p:sp>
        <p:nvSpPr>
          <p:cNvPr id="3" name="Subtitle 2"/>
          <p:cNvSpPr>
            <a:spLocks noGrp="1"/>
          </p:cNvSpPr>
          <p:nvPr>
            <p:ph type="subTitle" idx="1"/>
          </p:nvPr>
        </p:nvSpPr>
        <p:spPr/>
        <p:txBody>
          <a:bodyPr/>
          <a:lstStyle/>
          <a:p>
            <a:r>
              <a:rPr lang="sv-SE" dirty="0" smtClean="0"/>
              <a:t>Stockholmis 3.novembril 2015</a:t>
            </a:r>
          </a:p>
          <a:p>
            <a:r>
              <a:rPr lang="sv-SE" dirty="0" smtClean="0"/>
              <a:t>ETSR sügissümpoosion</a:t>
            </a:r>
          </a:p>
          <a:p>
            <a:r>
              <a:rPr lang="sv-SE" dirty="0" smtClean="0"/>
              <a:t>Evelin Tamm </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descr="naiste_haal.tif"/>
          <p:cNvPicPr>
            <a:picLocks noGrp="1" noChangeAspect="1"/>
          </p:cNvPicPr>
          <p:nvPr>
            <p:ph idx="1"/>
          </p:nvPr>
        </p:nvPicPr>
        <p:blipFill>
          <a:blip r:embed="rId2" cstate="print"/>
          <a:stretch>
            <a:fillRect/>
          </a:stretch>
        </p:blipFill>
        <p:spPr>
          <a:xfrm>
            <a:off x="1691680" y="87192"/>
            <a:ext cx="4492176" cy="660176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Feministi armastuskirjad</a:t>
            </a:r>
            <a:endParaRPr lang="sv-SE" b="1" dirty="0"/>
          </a:p>
        </p:txBody>
      </p:sp>
      <p:sp>
        <p:nvSpPr>
          <p:cNvPr id="5" name="Text Placeholder 4"/>
          <p:cNvSpPr>
            <a:spLocks noGrp="1"/>
          </p:cNvSpPr>
          <p:nvPr>
            <p:ph type="body" idx="1"/>
          </p:nvPr>
        </p:nvSpPr>
        <p:spPr/>
        <p:txBody>
          <a:bodyPr/>
          <a:lstStyle/>
          <a:p>
            <a:endParaRPr lang="sv-SE"/>
          </a:p>
        </p:txBody>
      </p:sp>
      <p:pic>
        <p:nvPicPr>
          <p:cNvPr id="4" name="Content Placeholder 3" descr="Marie Reisiku armastuskirjad Peetrile 1909.jpg"/>
          <p:cNvPicPr>
            <a:picLocks noGrp="1" noChangeAspect="1"/>
          </p:cNvPicPr>
          <p:nvPr>
            <p:ph sz="half" idx="2"/>
          </p:nvPr>
        </p:nvPicPr>
        <p:blipFill>
          <a:blip r:embed="rId2" cstate="print"/>
          <a:stretch>
            <a:fillRect/>
          </a:stretch>
        </p:blipFill>
        <p:spPr>
          <a:xfrm>
            <a:off x="85530" y="1194172"/>
            <a:ext cx="4067944" cy="5547196"/>
          </a:xfrm>
        </p:spPr>
      </p:pic>
      <p:sp>
        <p:nvSpPr>
          <p:cNvPr id="6" name="Text Placeholder 5"/>
          <p:cNvSpPr>
            <a:spLocks noGrp="1"/>
          </p:cNvSpPr>
          <p:nvPr>
            <p:ph type="body" sz="quarter" idx="3"/>
          </p:nvPr>
        </p:nvSpPr>
        <p:spPr/>
        <p:txBody>
          <a:bodyPr/>
          <a:lstStyle/>
          <a:p>
            <a:endParaRPr lang="sv-SE" dirty="0"/>
          </a:p>
        </p:txBody>
      </p:sp>
      <p:sp>
        <p:nvSpPr>
          <p:cNvPr id="7" name="Content Placeholder 6"/>
          <p:cNvSpPr>
            <a:spLocks noGrp="1"/>
          </p:cNvSpPr>
          <p:nvPr>
            <p:ph sz="quarter" idx="4"/>
          </p:nvPr>
        </p:nvSpPr>
        <p:spPr>
          <a:xfrm>
            <a:off x="4283967" y="1196752"/>
            <a:ext cx="4680521" cy="5661248"/>
          </a:xfrm>
        </p:spPr>
        <p:txBody>
          <a:bodyPr>
            <a:normAutofit fontScale="70000" lnSpcReduction="20000"/>
          </a:bodyPr>
          <a:lstStyle/>
          <a:p>
            <a:pPr>
              <a:buNone/>
            </a:pPr>
            <a:r>
              <a:rPr lang="sv-SE" b="1" dirty="0" smtClean="0"/>
              <a:t>Marie Tamman (abielus Reisik) kirjutab advokaat Peeter Reisikule</a:t>
            </a:r>
          </a:p>
          <a:p>
            <a:pPr>
              <a:buNone/>
            </a:pPr>
            <a:r>
              <a:rPr lang="sv-SE" dirty="0" smtClean="0"/>
              <a:t>1906 (13)</a:t>
            </a:r>
          </a:p>
          <a:p>
            <a:pPr>
              <a:buNone/>
            </a:pPr>
            <a:r>
              <a:rPr lang="sv-SE" dirty="0" smtClean="0"/>
              <a:t>1907 (61) 8. dets. sinatab esimest korda</a:t>
            </a:r>
          </a:p>
          <a:p>
            <a:pPr>
              <a:buNone/>
            </a:pPr>
            <a:r>
              <a:rPr lang="sv-SE" dirty="0" smtClean="0"/>
              <a:t>1908 (87)</a:t>
            </a:r>
          </a:p>
          <a:p>
            <a:pPr>
              <a:buNone/>
            </a:pPr>
            <a:r>
              <a:rPr lang="sv-SE" dirty="0" smtClean="0"/>
              <a:t>1909 (53) suur igatsus, sest Marie elab Tormas ja töötab vallakoolis õpetajana, Peeter õpib Tartus juristiks</a:t>
            </a:r>
          </a:p>
          <a:p>
            <a:pPr>
              <a:buNone/>
            </a:pPr>
            <a:r>
              <a:rPr lang="sv-SE" dirty="0" smtClean="0"/>
              <a:t>1910 (14)</a:t>
            </a:r>
          </a:p>
          <a:p>
            <a:pPr>
              <a:buNone/>
            </a:pPr>
            <a:r>
              <a:rPr lang="sv-SE" dirty="0" smtClean="0"/>
              <a:t>1911 (2)</a:t>
            </a:r>
          </a:p>
          <a:p>
            <a:pPr>
              <a:buNone/>
            </a:pPr>
            <a:r>
              <a:rPr lang="sv-SE" dirty="0" smtClean="0"/>
              <a:t>1912 (5)</a:t>
            </a:r>
          </a:p>
          <a:p>
            <a:pPr>
              <a:buNone/>
            </a:pPr>
            <a:r>
              <a:rPr lang="sv-SE" dirty="0" smtClean="0"/>
              <a:t>1913 (9) kirjutab Soomest</a:t>
            </a:r>
          </a:p>
          <a:p>
            <a:pPr>
              <a:buNone/>
            </a:pPr>
            <a:r>
              <a:rPr lang="sv-SE" dirty="0" smtClean="0"/>
              <a:t>1915 (14)</a:t>
            </a:r>
          </a:p>
          <a:p>
            <a:pPr>
              <a:buNone/>
            </a:pPr>
            <a:r>
              <a:rPr lang="sv-SE" dirty="0" smtClean="0"/>
              <a:t>1916 (120) Peeter on välismaal</a:t>
            </a:r>
          </a:p>
          <a:p>
            <a:pPr>
              <a:buNone/>
            </a:pPr>
            <a:r>
              <a:rPr lang="sv-SE" dirty="0" smtClean="0"/>
              <a:t>1917 (1) suur armastus, kuid meeleheide</a:t>
            </a:r>
          </a:p>
          <a:p>
            <a:pPr>
              <a:buNone/>
            </a:pPr>
            <a:r>
              <a:rPr lang="sv-SE" dirty="0" smtClean="0"/>
              <a:t>Lisaks 25 dateerimata kirja</a:t>
            </a:r>
          </a:p>
          <a:p>
            <a:pPr>
              <a:buNone/>
            </a:pPr>
            <a:endParaRPr lang="sv-SE" smtClean="0"/>
          </a:p>
          <a:p>
            <a:pPr>
              <a:buNone/>
            </a:pPr>
            <a:r>
              <a:rPr lang="sv-SE" smtClean="0"/>
              <a:t>”</a:t>
            </a:r>
            <a:r>
              <a:rPr lang="sv-SE" i="1" dirty="0" smtClean="0"/>
              <a:t>minu armas kuldnokake”, ”Minu armas väikene, kuidas ma sind praegu armastan.” </a:t>
            </a:r>
            <a:r>
              <a:rPr lang="sv-SE" dirty="0" smtClean="0"/>
              <a:t>(Tartus 11 märts 1916) ”</a:t>
            </a:r>
            <a:r>
              <a:rPr lang="sv-SE" i="1" dirty="0" smtClean="0"/>
              <a:t>armas lapsuke”, ”minu oma armas väike tsirgupoeg</a:t>
            </a:r>
            <a:r>
              <a:rPr lang="sv-SE" dirty="0" smtClean="0"/>
              <a:t>” jne </a:t>
            </a:r>
          </a:p>
          <a:p>
            <a:pPr>
              <a:buNone/>
            </a:pPr>
            <a:endParaRPr lang="sv-SE" dirty="0"/>
          </a:p>
          <a:p>
            <a:pPr>
              <a:buNone/>
            </a:pPr>
            <a:endParaRPr lang="sv-S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b="1" dirty="0" smtClean="0"/>
              <a:t>Marta Sillaots</a:t>
            </a:r>
            <a:r>
              <a:rPr lang="sv-SE" dirty="0" smtClean="0"/>
              <a:t> </a:t>
            </a:r>
            <a:r>
              <a:rPr lang="sv-SE" baseline="0" dirty="0" smtClean="0"/>
              <a:t>(1887 - 1969) </a:t>
            </a:r>
            <a:endParaRPr lang="sv-SE" b="1" dirty="0"/>
          </a:p>
        </p:txBody>
      </p:sp>
      <p:pic>
        <p:nvPicPr>
          <p:cNvPr id="4" name="Content Placeholder 3" descr="Marta Sillaots 1920 telegraafi ametnikuna.jpg"/>
          <p:cNvPicPr>
            <a:picLocks noGrp="1" noChangeAspect="1"/>
          </p:cNvPicPr>
          <p:nvPr>
            <p:ph idx="1"/>
          </p:nvPr>
        </p:nvPicPr>
        <p:blipFill>
          <a:blip r:embed="rId2" cstate="print"/>
          <a:stretch>
            <a:fillRect/>
          </a:stretch>
        </p:blipFill>
        <p:spPr>
          <a:xfrm>
            <a:off x="611560" y="1340768"/>
            <a:ext cx="1872208" cy="5048750"/>
          </a:xfrm>
        </p:spPr>
      </p:pic>
      <p:sp>
        <p:nvSpPr>
          <p:cNvPr id="5" name="Rectangle 4"/>
          <p:cNvSpPr/>
          <p:nvPr/>
        </p:nvSpPr>
        <p:spPr>
          <a:xfrm>
            <a:off x="2843808" y="1484784"/>
            <a:ext cx="5760640" cy="5632311"/>
          </a:xfrm>
          <a:prstGeom prst="rect">
            <a:avLst/>
          </a:prstGeom>
        </p:spPr>
        <p:txBody>
          <a:bodyPr wrap="square">
            <a:spAutoFit/>
          </a:bodyPr>
          <a:lstStyle/>
          <a:p>
            <a:endParaRPr lang="sv-SE" sz="2000" i="1" dirty="0"/>
          </a:p>
          <a:p>
            <a:endParaRPr lang="sv-SE" sz="2000" i="1" dirty="0"/>
          </a:p>
          <a:p>
            <a:r>
              <a:rPr lang="sv-SE" sz="2000" i="1" dirty="0" smtClean="0"/>
              <a:t>Õppis </a:t>
            </a:r>
            <a:r>
              <a:rPr lang="sv-SE" sz="2000" i="1" dirty="0"/>
              <a:t>töchterschules ametliku nimega ”Tallinna Kõrgem Tütarlastekool” </a:t>
            </a:r>
            <a:endParaRPr lang="sv-SE" sz="2000" i="1" dirty="0" smtClean="0"/>
          </a:p>
          <a:p>
            <a:endParaRPr lang="sv-SE" sz="2000" i="1" dirty="0"/>
          </a:p>
          <a:p>
            <a:r>
              <a:rPr lang="fi-FI" sz="2000" i="1" dirty="0" smtClean="0"/>
              <a:t>1905.a </a:t>
            </a:r>
            <a:r>
              <a:rPr lang="fi-FI" sz="2000" i="1" dirty="0"/>
              <a:t>tegi Nikolai gümnaasiumi juures eksamid ja sai koduõpetaja kutse </a:t>
            </a:r>
          </a:p>
          <a:p>
            <a:endParaRPr lang="sv-SE" sz="2000" i="1" dirty="0" smtClean="0"/>
          </a:p>
          <a:p>
            <a:r>
              <a:rPr lang="sv-SE" sz="2000" i="1" dirty="0" smtClean="0"/>
              <a:t>Töötas </a:t>
            </a:r>
            <a:r>
              <a:rPr lang="sv-SE" sz="2000" i="1" dirty="0"/>
              <a:t>muuhulgas ka Elfriede Lenderi tütarlastegümnaasiumis Tallinnas õpetajana </a:t>
            </a:r>
          </a:p>
          <a:p>
            <a:endParaRPr lang="fi-FI" sz="2000" i="1" dirty="0" smtClean="0"/>
          </a:p>
          <a:p>
            <a:r>
              <a:rPr lang="fi-FI" sz="2000" i="1" dirty="0" smtClean="0"/>
              <a:t>Avaldas mitmeid kasvatusteaduslikke artikleid</a:t>
            </a:r>
          </a:p>
          <a:p>
            <a:endParaRPr lang="fi-FI" sz="2000" i="1" dirty="0"/>
          </a:p>
          <a:p>
            <a:r>
              <a:rPr lang="fi-FI" sz="2000" i="1" dirty="0" smtClean="0"/>
              <a:t>Hiljem kirjanduskriitik, kes tegeles aktiivselt naistegelaskujude analüüsi ja naiskirjanike teoste pildile toomisega ajakirjas ”Eesti Kirjandus”</a:t>
            </a:r>
          </a:p>
          <a:p>
            <a:endParaRPr lang="fi-FI" sz="2000" i="1" dirty="0"/>
          </a:p>
          <a:p>
            <a:endParaRPr lang="fi-FI"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v-SE" b="1" dirty="0" smtClean="0"/>
              <a:t>Kirg ja kavalus (2012)</a:t>
            </a:r>
            <a:r>
              <a:rPr lang="sv-SE" dirty="0" smtClean="0"/>
              <a:t/>
            </a:r>
            <a:br>
              <a:rPr lang="sv-SE" dirty="0" smtClean="0"/>
            </a:br>
            <a:endParaRPr lang="sv-SE" b="1" dirty="0"/>
          </a:p>
        </p:txBody>
      </p:sp>
      <p:sp>
        <p:nvSpPr>
          <p:cNvPr id="6" name="Text Placeholder 5"/>
          <p:cNvSpPr>
            <a:spLocks noGrp="1"/>
          </p:cNvSpPr>
          <p:nvPr>
            <p:ph type="body" idx="1"/>
          </p:nvPr>
        </p:nvSpPr>
        <p:spPr>
          <a:xfrm>
            <a:off x="457200" y="1535112"/>
            <a:ext cx="4040188" cy="1821879"/>
          </a:xfrm>
        </p:spPr>
        <p:txBody>
          <a:bodyPr>
            <a:normAutofit/>
          </a:bodyPr>
          <a:lstStyle/>
          <a:p>
            <a:endParaRPr lang="sv-SE" dirty="0" smtClean="0"/>
          </a:p>
          <a:p>
            <a:endParaRPr lang="sv-SE" dirty="0"/>
          </a:p>
        </p:txBody>
      </p:sp>
      <p:sp>
        <p:nvSpPr>
          <p:cNvPr id="7" name="Content Placeholder 6"/>
          <p:cNvSpPr>
            <a:spLocks noGrp="1"/>
          </p:cNvSpPr>
          <p:nvPr>
            <p:ph sz="half" idx="2"/>
          </p:nvPr>
        </p:nvSpPr>
        <p:spPr>
          <a:xfrm>
            <a:off x="251520" y="1988840"/>
            <a:ext cx="4752528" cy="4137322"/>
          </a:xfrm>
        </p:spPr>
        <p:txBody>
          <a:bodyPr>
            <a:normAutofit/>
          </a:bodyPr>
          <a:lstStyle/>
          <a:p>
            <a:pPr>
              <a:buNone/>
            </a:pPr>
            <a:endParaRPr lang="sv-SE" dirty="0" smtClean="0"/>
          </a:p>
          <a:p>
            <a:pPr>
              <a:buNone/>
            </a:pPr>
            <a:r>
              <a:rPr lang="sv-SE" dirty="0" smtClean="0"/>
              <a:t>Sarjas Eesti mõttelugu</a:t>
            </a:r>
          </a:p>
          <a:p>
            <a:pPr>
              <a:buNone/>
            </a:pPr>
            <a:r>
              <a:rPr lang="sv-SE" dirty="0" smtClean="0"/>
              <a:t>Pedagoogilised ja kirjanduskriitilised kirjutised</a:t>
            </a:r>
          </a:p>
          <a:p>
            <a:pPr>
              <a:buNone/>
            </a:pPr>
            <a:r>
              <a:rPr lang="sv-SE" dirty="0" smtClean="0"/>
              <a:t>Ajalehes ”Postimees” 1910.a. avaldatud</a:t>
            </a:r>
          </a:p>
          <a:p>
            <a:pPr>
              <a:buNone/>
            </a:pPr>
            <a:r>
              <a:rPr lang="sv-SE" dirty="0" smtClean="0"/>
              <a:t>”Vaba kool” ja ”Individualismus kasvatuses” </a:t>
            </a:r>
          </a:p>
          <a:p>
            <a:endParaRPr lang="sv-SE" dirty="0"/>
          </a:p>
        </p:txBody>
      </p:sp>
      <p:pic>
        <p:nvPicPr>
          <p:cNvPr id="10" name="Picture 9" descr="Marta Sillaots Kirg ja Kavalus 2012.jpg"/>
          <p:cNvPicPr>
            <a:picLocks noChangeAspect="1"/>
          </p:cNvPicPr>
          <p:nvPr/>
        </p:nvPicPr>
        <p:blipFill>
          <a:blip r:embed="rId2" cstate="print"/>
          <a:stretch>
            <a:fillRect/>
          </a:stretch>
        </p:blipFill>
        <p:spPr>
          <a:xfrm>
            <a:off x="4860032" y="1844824"/>
            <a:ext cx="2880320" cy="41188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sv-SE" b="1" dirty="0" smtClean="0"/>
              <a:t>”Eesti naise loovast tööst kirjanduse alal”</a:t>
            </a:r>
            <a:endParaRPr lang="sv-SE" dirty="0"/>
          </a:p>
        </p:txBody>
      </p:sp>
      <p:sp>
        <p:nvSpPr>
          <p:cNvPr id="7" name="Content Placeholder 6"/>
          <p:cNvSpPr>
            <a:spLocks noGrp="1"/>
          </p:cNvSpPr>
          <p:nvPr>
            <p:ph idx="1"/>
          </p:nvPr>
        </p:nvSpPr>
        <p:spPr/>
        <p:txBody>
          <a:bodyPr>
            <a:normAutofit fontScale="92500"/>
          </a:bodyPr>
          <a:lstStyle/>
          <a:p>
            <a:pPr>
              <a:buNone/>
            </a:pPr>
            <a:r>
              <a:rPr lang="sv-SE" dirty="0"/>
              <a:t>Ü</a:t>
            </a:r>
            <a:r>
              <a:rPr lang="sv-SE" dirty="0" smtClean="0"/>
              <a:t>levaate </a:t>
            </a:r>
            <a:r>
              <a:rPr lang="sv-SE" dirty="0"/>
              <a:t>1935.aastal toimunud V naiskongressi näitusest "Naine ja </a:t>
            </a:r>
            <a:r>
              <a:rPr lang="sv-SE" dirty="0" smtClean="0"/>
              <a:t>raamat”</a:t>
            </a:r>
          </a:p>
          <a:p>
            <a:pPr>
              <a:buNone/>
            </a:pPr>
            <a:endParaRPr lang="sv-SE" b="1" i="1" dirty="0" smtClean="0"/>
          </a:p>
          <a:p>
            <a:pPr>
              <a:buNone/>
            </a:pPr>
            <a:r>
              <a:rPr lang="sv-SE" b="1" i="1" dirty="0" smtClean="0"/>
              <a:t>"</a:t>
            </a:r>
            <a:r>
              <a:rPr lang="sv-SE" b="1" i="1" dirty="0"/>
              <a:t>Kui arvestada eesti naiste arvu (53% rahva üldarvust) ja eesti keeles 1866.aastast saadik ilmunud trükiste üldarvu (29 281), siis on eesti naiste kirjanduslik toodang (kokku 736 teost, tõlked kaasa arvatud) väga väike ja mannetu</a:t>
            </a:r>
            <a:r>
              <a:rPr lang="sv-SE" b="1" i="1" dirty="0" smtClean="0"/>
              <a:t>.</a:t>
            </a:r>
            <a:r>
              <a:rPr lang="sv-SE" dirty="0" smtClean="0"/>
              <a:t>”</a:t>
            </a:r>
          </a:p>
          <a:p>
            <a:pPr>
              <a:buNone/>
            </a:pPr>
            <a:r>
              <a:rPr lang="sv-SE" dirty="0" smtClean="0"/>
              <a:t> 				</a:t>
            </a:r>
            <a:r>
              <a:rPr lang="sv-SE" sz="2400" dirty="0" smtClean="0"/>
              <a:t>(</a:t>
            </a:r>
            <a:r>
              <a:rPr lang="sv-SE" sz="2400" dirty="0"/>
              <a:t>Sillaots </a:t>
            </a:r>
            <a:r>
              <a:rPr lang="sv-SE" sz="2400" dirty="0" smtClean="0"/>
              <a:t>2012:126, esmalt avaldatud 1936)</a:t>
            </a:r>
            <a:endParaRPr lang="sv-SE" dirty="0"/>
          </a:p>
          <a:p>
            <a:pPr>
              <a:buNone/>
            </a:pPr>
            <a:endParaRPr lang="sv-S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Seosed Rootsiga</a:t>
            </a:r>
            <a:endParaRPr lang="sv-SE" dirty="0"/>
          </a:p>
        </p:txBody>
      </p:sp>
      <p:sp>
        <p:nvSpPr>
          <p:cNvPr id="3" name="Content Placeholder 2"/>
          <p:cNvSpPr>
            <a:spLocks noGrp="1"/>
          </p:cNvSpPr>
          <p:nvPr>
            <p:ph idx="1"/>
          </p:nvPr>
        </p:nvSpPr>
        <p:spPr>
          <a:xfrm>
            <a:off x="467544" y="1844824"/>
            <a:ext cx="7200800" cy="4464496"/>
          </a:xfrm>
        </p:spPr>
        <p:txBody>
          <a:bodyPr>
            <a:normAutofit fontScale="92500" lnSpcReduction="20000"/>
          </a:bodyPr>
          <a:lstStyle/>
          <a:p>
            <a:pPr>
              <a:buNone/>
            </a:pPr>
            <a:r>
              <a:rPr lang="sv-SE" dirty="0" smtClean="0"/>
              <a:t>Helmi Mäelo ”Eesti naine läbi aegade” </a:t>
            </a:r>
          </a:p>
          <a:p>
            <a:pPr>
              <a:buNone/>
            </a:pPr>
            <a:r>
              <a:rPr lang="sv-SE" dirty="0" smtClean="0"/>
              <a:t>(1957 ja 1999) </a:t>
            </a:r>
          </a:p>
          <a:p>
            <a:pPr>
              <a:buNone/>
            </a:pPr>
            <a:r>
              <a:rPr lang="sv-SE" dirty="0"/>
              <a:t>N</a:t>
            </a:r>
            <a:r>
              <a:rPr lang="sv-SE" dirty="0" smtClean="0"/>
              <a:t>aiste elulood Rootsi kirjastuses</a:t>
            </a:r>
          </a:p>
          <a:p>
            <a:pPr>
              <a:buNone/>
            </a:pPr>
            <a:r>
              <a:rPr lang="sv-SE" dirty="0" smtClean="0"/>
              <a:t>Yvonne Hirman ”Den röda grevinnan” (2010)</a:t>
            </a:r>
          </a:p>
          <a:p>
            <a:pPr>
              <a:buNone/>
            </a:pPr>
            <a:r>
              <a:rPr lang="sv-SE" dirty="0" smtClean="0"/>
              <a:t>Ebba Witt-Brattström</a:t>
            </a:r>
          </a:p>
          <a:p>
            <a:pPr>
              <a:buNone/>
            </a:pPr>
            <a:r>
              <a:rPr lang="sv-SE" dirty="0" smtClean="0"/>
              <a:t>Anu Mai-Kõll ”</a:t>
            </a:r>
            <a:r>
              <a:rPr lang="fi-FI" dirty="0" smtClean="0"/>
              <a:t>Eesti </a:t>
            </a:r>
            <a:r>
              <a:rPr lang="fi-FI" dirty="0"/>
              <a:t>põgenike toimetulekust Rootsis naiste </a:t>
            </a:r>
            <a:r>
              <a:rPr lang="fi-FI" dirty="0" smtClean="0"/>
              <a:t>perspektiivist” kogumikus ”</a:t>
            </a:r>
            <a:r>
              <a:rPr lang="sv-SE" dirty="0" smtClean="0"/>
              <a:t>Eestlaste </a:t>
            </a:r>
            <a:r>
              <a:rPr lang="sv-SE" dirty="0"/>
              <a:t>põgenemine läände Teise maailmasõja ajal: artiklid ja </a:t>
            </a:r>
            <a:r>
              <a:rPr lang="sv-SE" dirty="0" smtClean="0"/>
              <a:t>elulood” (2009)</a:t>
            </a:r>
            <a:endParaRPr lang="sv-SE" dirty="0"/>
          </a:p>
        </p:txBody>
      </p:sp>
      <p:pic>
        <p:nvPicPr>
          <p:cNvPr id="4" name="Picture 3" descr="punane krahvinna.jpg"/>
          <p:cNvPicPr>
            <a:picLocks noChangeAspect="1"/>
          </p:cNvPicPr>
          <p:nvPr/>
        </p:nvPicPr>
        <p:blipFill>
          <a:blip r:embed="rId2" cstate="print"/>
          <a:stretch>
            <a:fillRect/>
          </a:stretch>
        </p:blipFill>
        <p:spPr>
          <a:xfrm>
            <a:off x="7668344" y="2780928"/>
            <a:ext cx="1363216" cy="1976663"/>
          </a:xfrm>
          <a:prstGeom prst="rect">
            <a:avLst/>
          </a:prstGeom>
        </p:spPr>
      </p:pic>
      <p:pic>
        <p:nvPicPr>
          <p:cNvPr id="5" name="Picture 4" descr="eestinainelabiaegade.jpg"/>
          <p:cNvPicPr>
            <a:picLocks noChangeAspect="1"/>
          </p:cNvPicPr>
          <p:nvPr/>
        </p:nvPicPr>
        <p:blipFill>
          <a:blip r:embed="rId3" cstate="print"/>
          <a:stretch>
            <a:fillRect/>
          </a:stretch>
        </p:blipFill>
        <p:spPr>
          <a:xfrm>
            <a:off x="7092280" y="476672"/>
            <a:ext cx="1478280" cy="21107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smtClean="0"/>
              <a:t>Omaelulookirjutuse uurimine (</a:t>
            </a:r>
            <a:r>
              <a:rPr lang="sv-SE" b="1" i="1" dirty="0" smtClean="0"/>
              <a:t>life writing</a:t>
            </a:r>
            <a:r>
              <a:rPr lang="sv-SE" b="1" dirty="0" smtClean="0"/>
              <a:t>)</a:t>
            </a:r>
            <a:endParaRPr lang="sv-SE" b="1" dirty="0"/>
          </a:p>
        </p:txBody>
      </p:sp>
      <p:sp>
        <p:nvSpPr>
          <p:cNvPr id="3" name="Content Placeholder 2"/>
          <p:cNvSpPr>
            <a:spLocks noGrp="1"/>
          </p:cNvSpPr>
          <p:nvPr>
            <p:ph idx="1"/>
          </p:nvPr>
        </p:nvSpPr>
        <p:spPr>
          <a:xfrm>
            <a:off x="457200" y="1600200"/>
            <a:ext cx="8435280" cy="4781128"/>
          </a:xfrm>
        </p:spPr>
        <p:txBody>
          <a:bodyPr>
            <a:normAutofit/>
          </a:bodyPr>
          <a:lstStyle/>
          <a:p>
            <a:pPr>
              <a:buNone/>
            </a:pPr>
            <a:r>
              <a:rPr lang="sv-SE" sz="2400" dirty="0" smtClean="0"/>
              <a:t>METHIS erinumber 2010</a:t>
            </a:r>
          </a:p>
          <a:p>
            <a:r>
              <a:rPr lang="sv-SE" sz="1800" dirty="0" smtClean="0"/>
              <a:t>Leena-Kurvet Käosaar, omaelulookirjutuse mõistet </a:t>
            </a:r>
            <a:r>
              <a:rPr lang="sv-SE" sz="1200" dirty="0" smtClean="0"/>
              <a:t>iselooomustab üha suurem interdistsiplinaarsus, keskendumine avaramale kultuuripraktikate ringile ja soov ületada valdkonna varasemas arengus autobiograafia mõiste kaudu maha märgitud kategoorilisi ning suurt hulka tekste ja tekstipraktikaid välistavaid kriteeriume. (2010:7)</a:t>
            </a:r>
          </a:p>
          <a:p>
            <a:r>
              <a:rPr lang="sv-SE" sz="1800" dirty="0" smtClean="0"/>
              <a:t>Eve Annuk, Autobiograafia kui ”tõe” diskursus: Lilli Suburgi ”Minu saatusega võitluskäik”</a:t>
            </a:r>
          </a:p>
          <a:p>
            <a:r>
              <a:rPr lang="sv-SE" sz="1800" dirty="0" smtClean="0"/>
              <a:t>Rutt Hindrikus ”Eesti autobiograafilise kirjutuse kujunemisest 18.sajandist Teise maailmasõjani” </a:t>
            </a:r>
            <a:r>
              <a:rPr lang="sv-SE" sz="1200" dirty="0" smtClean="0"/>
              <a:t>Esimene õitsenguperiood 30-ndatel, 21.sajandi alguses memuaristika üleujutus.   Esmalt tekkis</a:t>
            </a:r>
            <a:r>
              <a:rPr lang="sv-SE" sz="1200" baseline="0" dirty="0" smtClean="0"/>
              <a:t> käsikirjaline memuaristika ,1900. alates trükis</a:t>
            </a:r>
            <a:r>
              <a:rPr lang="sv-SE" sz="1200" dirty="0" smtClean="0"/>
              <a:t> avaldatud</a:t>
            </a:r>
            <a:r>
              <a:rPr lang="sv-SE" sz="1200" baseline="0" dirty="0" smtClean="0"/>
              <a:t> autobiograafiad. </a:t>
            </a:r>
            <a:endParaRPr lang="sv-SE" sz="1800" dirty="0" smtClean="0"/>
          </a:p>
          <a:p>
            <a:pPr>
              <a:buNone/>
            </a:pPr>
            <a:r>
              <a:rPr lang="sv-SE" sz="2400" dirty="0" smtClean="0"/>
              <a:t>”Elu ideoloogiad. Kollektiivne mälu ja autobiograafiline minevikutõlgendus eestlaste elulugudes” Ene Kõresaar (2005)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b="1" dirty="0" smtClean="0"/>
              <a:t>Mõningaid allikaid</a:t>
            </a:r>
            <a:endParaRPr lang="sv-SE" b="1" dirty="0"/>
          </a:p>
        </p:txBody>
      </p:sp>
      <p:sp>
        <p:nvSpPr>
          <p:cNvPr id="3" name="Content Placeholder 2"/>
          <p:cNvSpPr>
            <a:spLocks noGrp="1"/>
          </p:cNvSpPr>
          <p:nvPr>
            <p:ph idx="1"/>
          </p:nvPr>
        </p:nvSpPr>
        <p:spPr>
          <a:xfrm>
            <a:off x="457200" y="1600200"/>
            <a:ext cx="8229600" cy="5357192"/>
          </a:xfrm>
        </p:spPr>
        <p:txBody>
          <a:bodyPr>
            <a:normAutofit fontScale="70000" lnSpcReduction="20000"/>
          </a:bodyPr>
          <a:lstStyle/>
          <a:p>
            <a:pPr>
              <a:buNone/>
            </a:pPr>
            <a:r>
              <a:rPr lang="sv-SE" dirty="0" smtClean="0"/>
              <a:t>”Linda” 1887 -</a:t>
            </a:r>
          </a:p>
          <a:p>
            <a:pPr>
              <a:buNone/>
            </a:pPr>
            <a:r>
              <a:rPr lang="sv-SE" dirty="0" smtClean="0"/>
              <a:t>”Naesterahwa elu ja töö” 1911 -  </a:t>
            </a:r>
          </a:p>
          <a:p>
            <a:pPr>
              <a:buNone/>
            </a:pPr>
            <a:r>
              <a:rPr lang="sv-SE" dirty="0" smtClean="0"/>
              <a:t>Eesti naisorganisatsioonide Liidu aastaraamatud </a:t>
            </a:r>
          </a:p>
          <a:p>
            <a:pPr>
              <a:buNone/>
            </a:pPr>
            <a:r>
              <a:rPr lang="sv-SE" dirty="0" smtClean="0"/>
              <a:t>Eesti Akadeemiliste naiste ühing</a:t>
            </a:r>
          </a:p>
          <a:p>
            <a:pPr>
              <a:buNone/>
            </a:pPr>
            <a:r>
              <a:rPr lang="sv-SE" dirty="0" smtClean="0"/>
              <a:t>”Eesti naisüliõpilaste selts 1911 – 2011”</a:t>
            </a:r>
          </a:p>
          <a:p>
            <a:pPr>
              <a:buNone/>
            </a:pPr>
            <a:r>
              <a:rPr lang="sv-SE" dirty="0" smtClean="0"/>
              <a:t>Helmi Mäelo ”Eesti naine läbi aegade” (1957, Rootsis)</a:t>
            </a:r>
          </a:p>
          <a:p>
            <a:pPr>
              <a:buNone/>
            </a:pPr>
            <a:r>
              <a:rPr lang="sv-SE" dirty="0" smtClean="0"/>
              <a:t>Vera Poska-Grüntal ”Naine ja naisliikumine. Peajooni naisliikumise ajaloost ja probleemistikust” (1936)</a:t>
            </a:r>
          </a:p>
          <a:p>
            <a:pPr>
              <a:buNone/>
            </a:pPr>
            <a:r>
              <a:rPr lang="sv-SE" dirty="0" smtClean="0"/>
              <a:t>Vita academica vita feminea. Artiklite kogumik (1999) Tartu Ülikool</a:t>
            </a:r>
          </a:p>
          <a:p>
            <a:pPr>
              <a:buNone/>
            </a:pPr>
            <a:r>
              <a:rPr lang="sv-SE" dirty="0" smtClean="0"/>
              <a:t>”Kuue samba kutse. Naisena ülikoolis” (2005)</a:t>
            </a:r>
          </a:p>
          <a:p>
            <a:pPr>
              <a:buNone/>
            </a:pPr>
            <a:r>
              <a:rPr lang="sv-SE" dirty="0" smtClean="0"/>
              <a:t>”Eesti Noorsoo Kasvatuse Seltsi tütarlaste </a:t>
            </a:r>
            <a:r>
              <a:rPr lang="sv-SE" dirty="0"/>
              <a:t>g</a:t>
            </a:r>
            <a:r>
              <a:rPr lang="sv-SE" dirty="0" smtClean="0"/>
              <a:t>ümnaasium 1906 – 1944” (1976 Kanadas)</a:t>
            </a:r>
          </a:p>
          <a:p>
            <a:pPr>
              <a:buNone/>
            </a:pPr>
            <a:r>
              <a:rPr lang="sv-SE" dirty="0" smtClean="0"/>
              <a:t>”Mälestusi Tartu tütarlaste gümnaasiumist” (1988, Rootsis)</a:t>
            </a:r>
          </a:p>
          <a:p>
            <a:pPr>
              <a:buNone/>
            </a:pPr>
            <a:r>
              <a:rPr lang="sv-SE" dirty="0" smtClean="0"/>
              <a:t>Lenderi koolist ilmus mälestuste kogumik Rootsis</a:t>
            </a:r>
          </a:p>
          <a:p>
            <a:pPr>
              <a:buNone/>
            </a:pPr>
            <a:endParaRPr lang="sv-SE" dirty="0" smtClean="0"/>
          </a:p>
          <a:p>
            <a:pPr>
              <a:buNone/>
            </a:pPr>
            <a:r>
              <a:rPr lang="sv-SE" dirty="0" smtClean="0"/>
              <a:t> </a:t>
            </a:r>
          </a:p>
          <a:p>
            <a:pPr>
              <a:buNone/>
            </a:pPr>
            <a:endParaRPr lang="sv-SE" dirty="0" smtClean="0"/>
          </a:p>
          <a:p>
            <a:pPr>
              <a:buNone/>
            </a:pPr>
            <a:endParaRPr lang="sv-SE" dirty="0" smtClean="0"/>
          </a:p>
          <a:p>
            <a:pPr>
              <a:buNone/>
            </a:pPr>
            <a:endParaRPr lang="sv-SE" dirty="0" smtClean="0"/>
          </a:p>
          <a:p>
            <a:pPr>
              <a:buNone/>
            </a:pPr>
            <a:endParaRPr lang="sv-S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SUUR TÄNU!</a:t>
            </a:r>
            <a:endParaRPr lang="sv-SE" b="1" dirty="0"/>
          </a:p>
        </p:txBody>
      </p:sp>
      <p:sp>
        <p:nvSpPr>
          <p:cNvPr id="3" name="Content Placeholder 2"/>
          <p:cNvSpPr>
            <a:spLocks noGrp="1"/>
          </p:cNvSpPr>
          <p:nvPr>
            <p:ph idx="1"/>
          </p:nvPr>
        </p:nvSpPr>
        <p:spPr/>
        <p:txBody>
          <a:bodyPr>
            <a:normAutofit lnSpcReduction="10000"/>
          </a:bodyPr>
          <a:lstStyle/>
          <a:p>
            <a:pPr algn="ctr">
              <a:buNone/>
            </a:pPr>
            <a:r>
              <a:rPr lang="sv-SE" dirty="0" smtClean="0"/>
              <a:t>Loe lisaks: evelintamm.blogspot.com  ”KIRJED” ja digiajakiri ”Naiste Hääl” (naised.net)</a:t>
            </a:r>
          </a:p>
          <a:p>
            <a:pPr algn="ctr">
              <a:buNone/>
            </a:pPr>
            <a:endParaRPr lang="sv-SE" dirty="0" smtClean="0"/>
          </a:p>
          <a:p>
            <a:pPr algn="ctr">
              <a:buNone/>
            </a:pPr>
            <a:endParaRPr lang="sv-SE" dirty="0"/>
          </a:p>
          <a:p>
            <a:pPr algn="ctr">
              <a:buNone/>
            </a:pPr>
            <a:r>
              <a:rPr lang="sv-SE" dirty="0" smtClean="0">
                <a:hlinkClick r:id="rId2"/>
              </a:rPr>
              <a:t>tammevelin@gmail.com</a:t>
            </a:r>
            <a:r>
              <a:rPr lang="sv-SE" dirty="0" smtClean="0"/>
              <a:t> </a:t>
            </a:r>
          </a:p>
          <a:p>
            <a:pPr algn="ctr">
              <a:buNone/>
            </a:pPr>
            <a:r>
              <a:rPr lang="sv-SE" dirty="0" smtClean="0"/>
              <a:t>Twitter @tammevelin</a:t>
            </a:r>
          </a:p>
          <a:p>
            <a:pPr algn="ctr">
              <a:buNone/>
            </a:pPr>
            <a:r>
              <a:rPr lang="sv-SE" dirty="0" smtClean="0"/>
              <a:t>Instagram tammevelin</a:t>
            </a:r>
          </a:p>
          <a:p>
            <a:pPr algn="ctr">
              <a:buNone/>
            </a:pPr>
            <a:r>
              <a:rPr lang="sv-SE" dirty="0" smtClean="0"/>
              <a:t>Slideshare tammevelin</a:t>
            </a:r>
            <a:endParaRPr lang="sv-SE" dirty="0"/>
          </a:p>
          <a:p>
            <a:pPr>
              <a:buNone/>
            </a:pPr>
            <a:endParaRPr lang="sv-SE" dirty="0" smtClean="0"/>
          </a:p>
          <a:p>
            <a:pPr>
              <a:buNone/>
            </a:pPr>
            <a:endParaRPr lang="sv-S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Nais-soo-ajalugu</a:t>
            </a:r>
            <a:endParaRPr lang="sv-SE" b="1" dirty="0"/>
          </a:p>
        </p:txBody>
      </p:sp>
      <p:sp>
        <p:nvSpPr>
          <p:cNvPr id="3" name="Content Placeholder 2"/>
          <p:cNvSpPr>
            <a:spLocks noGrp="1"/>
          </p:cNvSpPr>
          <p:nvPr>
            <p:ph idx="1"/>
          </p:nvPr>
        </p:nvSpPr>
        <p:spPr/>
        <p:txBody>
          <a:bodyPr>
            <a:normAutofit fontScale="92500"/>
          </a:bodyPr>
          <a:lstStyle/>
          <a:p>
            <a:pPr>
              <a:buNone/>
            </a:pPr>
            <a:r>
              <a:rPr lang="sv-SE" dirty="0" smtClean="0"/>
              <a:t>Otsingule ”</a:t>
            </a:r>
            <a:r>
              <a:rPr lang="sv-SE" b="1" dirty="0" smtClean="0"/>
              <a:t>naisajalugu</a:t>
            </a:r>
            <a:r>
              <a:rPr lang="sv-SE" dirty="0" smtClean="0"/>
              <a:t>” annab ESTER Tallinnas 22 eestikeelset teost, neist suurem osa tõlketeosed, ENUTis on lugemist, kuid peamiselt võõrkeeltes</a:t>
            </a:r>
          </a:p>
          <a:p>
            <a:pPr>
              <a:buNone/>
            </a:pPr>
            <a:r>
              <a:rPr lang="sv-SE" b="1" dirty="0" smtClean="0"/>
              <a:t>Naisajaloouurijad  Eestis </a:t>
            </a:r>
            <a:r>
              <a:rPr lang="sv-SE" dirty="0" smtClean="0"/>
              <a:t>on Eve Annuk, Sirje Kivimäe, Sirje Tamul, Katrin Kivimaa, Marge Monko, Imbi Paju, Aino Undla-Põldmäe, Sirje Kiin, Fideelia-Signe Roots, Ello Säärits, Helmi Mäelo, Vera Poska-Grünthal jt  </a:t>
            </a:r>
          </a:p>
          <a:p>
            <a:pPr>
              <a:buNone/>
            </a:pPr>
            <a:r>
              <a:rPr lang="sv-SE" b="1" dirty="0" smtClean="0"/>
              <a:t>Sooajaloo </a:t>
            </a:r>
            <a:r>
              <a:rPr lang="sv-SE" dirty="0" smtClean="0"/>
              <a:t>mõistet eesti keeles veel kasutusel ei ole </a:t>
            </a:r>
          </a:p>
          <a:p>
            <a:pPr>
              <a:buNone/>
            </a:pPr>
            <a:endParaRPr lang="sv-SE" dirty="0" smtClean="0"/>
          </a:p>
          <a:p>
            <a:pPr>
              <a:buNone/>
            </a:pPr>
            <a:endParaRPr lang="sv-SE" dirty="0" smtClean="0"/>
          </a:p>
          <a:p>
            <a:pPr>
              <a:buNone/>
            </a:pPr>
            <a:endParaRPr lang="sv-SE" dirty="0"/>
          </a:p>
          <a:p>
            <a:pPr>
              <a:buNone/>
            </a:pP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2"/>
            <a:ext cx="8064896" cy="5509200"/>
          </a:xfrm>
          <a:prstGeom prst="rect">
            <a:avLst/>
          </a:prstGeom>
        </p:spPr>
        <p:txBody>
          <a:bodyPr wrap="square">
            <a:spAutoFit/>
          </a:bodyPr>
          <a:lstStyle/>
          <a:p>
            <a:pPr>
              <a:buNone/>
            </a:pPr>
            <a:r>
              <a:rPr lang="fi-FI" sz="3600" b="1" dirty="0" smtClean="0"/>
              <a:t>Mis erinevus on soo- ja naisajaloo uurimusel?</a:t>
            </a:r>
          </a:p>
          <a:p>
            <a:pPr>
              <a:buNone/>
            </a:pPr>
            <a:endParaRPr lang="fi-FI" sz="3600" b="1" dirty="0" smtClean="0"/>
          </a:p>
          <a:p>
            <a:pPr>
              <a:buNone/>
            </a:pPr>
            <a:r>
              <a:rPr lang="fi-FI" sz="2200" dirty="0" smtClean="0"/>
              <a:t>Naisajaloo all mõistetakse ajaloo seda osa, milles uuritakse naiste positsiooni ühiskonnas ja selle muutusi läbi aja. </a:t>
            </a:r>
          </a:p>
          <a:p>
            <a:pPr>
              <a:buNone/>
            </a:pPr>
            <a:endParaRPr lang="fi-FI" sz="2200" dirty="0" smtClean="0"/>
          </a:p>
          <a:p>
            <a:pPr>
              <a:buNone/>
            </a:pPr>
            <a:r>
              <a:rPr lang="fi-FI" sz="2200" dirty="0" smtClean="0"/>
              <a:t>Sooajaloo lähtekohaks on uurida ajas ja ruumis muutuvaid naiselikkuse ja mehelikkuse kultuurilisi ja sotsiaalseid määratlusi. Uurimise keskpunktis ei ole nö naise lugu vaid soolisus ja selle kujunemine ajaloos. </a:t>
            </a:r>
          </a:p>
          <a:p>
            <a:pPr>
              <a:buNone/>
            </a:pPr>
            <a:endParaRPr lang="fi-FI" dirty="0"/>
          </a:p>
          <a:p>
            <a:pPr>
              <a:buNone/>
            </a:pPr>
            <a:r>
              <a:rPr lang="fi-FI" dirty="0" smtClean="0"/>
              <a:t>Eesti keeles naisajaloo või sooajaloo lehekülgi veel vikipeedias ega teistes traditsioonilisemates teatmeteostes ei eksisteeri (sh ka ”Sissejuhatus soouuringutesse” kogumik ilm 2011). Ka meie naistest on kättesaadavad vaid loetud read. Kõik on oodatud panustama!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iste ajakirjad.jpg"/>
          <p:cNvPicPr>
            <a:picLocks noChangeAspect="1"/>
          </p:cNvPicPr>
          <p:nvPr/>
        </p:nvPicPr>
        <p:blipFill>
          <a:blip r:embed="rId2" cstate="print"/>
          <a:stretch>
            <a:fillRect/>
          </a:stretch>
        </p:blipFill>
        <p:spPr>
          <a:xfrm>
            <a:off x="-2700808" y="1394460"/>
            <a:ext cx="7315200" cy="5463540"/>
          </a:xfrm>
          <a:prstGeom prst="rect">
            <a:avLst/>
          </a:prstGeom>
        </p:spPr>
      </p:pic>
      <p:sp>
        <p:nvSpPr>
          <p:cNvPr id="2" name="Title 1"/>
          <p:cNvSpPr>
            <a:spLocks noGrp="1"/>
          </p:cNvSpPr>
          <p:nvPr>
            <p:ph type="title"/>
          </p:nvPr>
        </p:nvSpPr>
        <p:spPr>
          <a:xfrm>
            <a:off x="3563888" y="274638"/>
            <a:ext cx="5472608" cy="1143000"/>
          </a:xfrm>
        </p:spPr>
        <p:txBody>
          <a:bodyPr>
            <a:normAutofit/>
          </a:bodyPr>
          <a:lstStyle/>
          <a:p>
            <a:r>
              <a:rPr lang="sv-SE" dirty="0" smtClean="0"/>
              <a:t>		</a:t>
            </a:r>
            <a:r>
              <a:rPr lang="sv-SE" b="1" dirty="0" smtClean="0"/>
              <a:t>Kes on pildil?</a:t>
            </a:r>
            <a:endParaRPr lang="sv-SE" b="1" dirty="0"/>
          </a:p>
        </p:txBody>
      </p:sp>
      <p:pic>
        <p:nvPicPr>
          <p:cNvPr id="4" name="Content Placeholder 3" descr="Eesti naisliidu juhatus 1920-22.jpg"/>
          <p:cNvPicPr>
            <a:picLocks noGrp="1" noChangeAspect="1"/>
          </p:cNvPicPr>
          <p:nvPr>
            <p:ph idx="1"/>
          </p:nvPr>
        </p:nvPicPr>
        <p:blipFill>
          <a:blip r:embed="rId3" cstate="print"/>
          <a:stretch>
            <a:fillRect/>
          </a:stretch>
        </p:blipFill>
        <p:spPr>
          <a:xfrm>
            <a:off x="0" y="0"/>
            <a:ext cx="5544616" cy="4114105"/>
          </a:xfrm>
        </p:spPr>
      </p:pic>
      <p:pic>
        <p:nvPicPr>
          <p:cNvPr id="5" name="Picture 4" descr="Eesti Asutava Kogu naisliikmed.jpg"/>
          <p:cNvPicPr>
            <a:picLocks noChangeAspect="1"/>
          </p:cNvPicPr>
          <p:nvPr/>
        </p:nvPicPr>
        <p:blipFill>
          <a:blip r:embed="rId4" cstate="print"/>
          <a:stretch>
            <a:fillRect/>
          </a:stretch>
        </p:blipFill>
        <p:spPr>
          <a:xfrm>
            <a:off x="4067944" y="2788920"/>
            <a:ext cx="5486400" cy="4069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1" i="0" u="none" strike="noStrike" kern="1200" cap="none" spc="0" normalizeH="0" baseline="0" noProof="0" smtClean="0">
                <a:ln>
                  <a:noFill/>
                </a:ln>
                <a:solidFill>
                  <a:schemeClr val="tx1"/>
                </a:solidFill>
                <a:effectLst/>
                <a:uLnTx/>
                <a:uFillTx/>
                <a:latin typeface="+mj-lt"/>
                <a:ea typeface="+mj-ea"/>
                <a:cs typeface="+mj-cs"/>
              </a:rPr>
              <a:t>Lilli Suburg  </a:t>
            </a:r>
            <a:r>
              <a:rPr kumimoji="0" lang="sv-SE" sz="4400" b="0" i="0" u="none" strike="noStrike" kern="1200" cap="none" spc="0" normalizeH="0" baseline="0" noProof="0" smtClean="0">
                <a:ln>
                  <a:noFill/>
                </a:ln>
                <a:solidFill>
                  <a:schemeClr val="tx1"/>
                </a:solidFill>
                <a:effectLst/>
                <a:uLnTx/>
                <a:uFillTx/>
                <a:latin typeface="+mj-lt"/>
                <a:ea typeface="+mj-ea"/>
                <a:cs typeface="+mj-cs"/>
              </a:rPr>
              <a:t>(1841 – 1923)</a:t>
            </a:r>
            <a:endParaRPr kumimoji="0" lang="sv-SE"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Content Placeholder 3" descr="lilli suburg 2.jpg"/>
          <p:cNvPicPr>
            <a:picLocks noChangeAspect="1"/>
          </p:cNvPicPr>
          <p:nvPr/>
        </p:nvPicPr>
        <p:blipFill>
          <a:blip r:embed="rId2" cstate="print"/>
          <a:stretch>
            <a:fillRect/>
          </a:stretch>
        </p:blipFill>
        <p:spPr>
          <a:xfrm>
            <a:off x="467544" y="1628800"/>
            <a:ext cx="2904728" cy="4546531"/>
          </a:xfrm>
          <a:prstGeom prst="rect">
            <a:avLst/>
          </a:prstGeom>
        </p:spPr>
      </p:pic>
      <p:sp>
        <p:nvSpPr>
          <p:cNvPr id="6" name="Rectangle 5"/>
          <p:cNvSpPr/>
          <p:nvPr/>
        </p:nvSpPr>
        <p:spPr>
          <a:xfrm>
            <a:off x="3563888" y="1700808"/>
            <a:ext cx="5112568" cy="4801314"/>
          </a:xfrm>
          <a:prstGeom prst="rect">
            <a:avLst/>
          </a:prstGeom>
        </p:spPr>
        <p:txBody>
          <a:bodyPr wrap="square">
            <a:spAutoFit/>
          </a:bodyPr>
          <a:lstStyle/>
          <a:p>
            <a:r>
              <a:rPr lang="sv-SE" i="1" dirty="0" smtClean="0"/>
              <a:t>Esimene </a:t>
            </a:r>
            <a:r>
              <a:rPr lang="sv-SE" i="1" dirty="0"/>
              <a:t>teadlik naisõiguslane Eestis </a:t>
            </a:r>
          </a:p>
          <a:p>
            <a:endParaRPr lang="sv-SE" i="1" dirty="0" smtClean="0"/>
          </a:p>
          <a:p>
            <a:r>
              <a:rPr lang="sv-SE" i="1" dirty="0" smtClean="0"/>
              <a:t>1880. </a:t>
            </a:r>
            <a:r>
              <a:rPr lang="sv-SE" i="1" dirty="0"/>
              <a:t>a. asutas tütarlastekooli </a:t>
            </a:r>
            <a:r>
              <a:rPr lang="sv-SE" i="1" dirty="0" smtClean="0"/>
              <a:t>Pärnusse (ametlikult alustas 1882.a.), </a:t>
            </a:r>
            <a:r>
              <a:rPr lang="sv-SE" i="1" dirty="0"/>
              <a:t>mis hiljem kolis sealt edasi Viljandisse. Tegemist oli esimese eestimeelse tütarlastekooliga Eestis </a:t>
            </a:r>
          </a:p>
          <a:p>
            <a:endParaRPr lang="sv-SE" i="1" dirty="0" smtClean="0"/>
          </a:p>
          <a:p>
            <a:r>
              <a:rPr lang="sv-SE" i="1" dirty="0" smtClean="0"/>
              <a:t>1887</a:t>
            </a:r>
            <a:r>
              <a:rPr lang="sv-SE" i="1" dirty="0"/>
              <a:t>. asutas Viljandis esimese naistele suunatud ajakirja "Linda”, milles naisõiguse teema kõrval käsitleti ka kooli ja kasvatusega seotud teemasid, aga ka palju muud </a:t>
            </a:r>
          </a:p>
          <a:p>
            <a:endParaRPr lang="sv-SE" i="1" dirty="0" smtClean="0"/>
          </a:p>
          <a:p>
            <a:r>
              <a:rPr lang="sv-SE" i="1" dirty="0" smtClean="0"/>
              <a:t>Kirjutas </a:t>
            </a:r>
            <a:r>
              <a:rPr lang="sv-SE" i="1" dirty="0"/>
              <a:t>mitmeid autobiograafilisi ja autobiograafiliste sugemetega teosed </a:t>
            </a:r>
          </a:p>
          <a:p>
            <a:endParaRPr lang="fi-FI" i="1" dirty="0" smtClean="0"/>
          </a:p>
          <a:p>
            <a:r>
              <a:rPr lang="fi-FI" i="1" dirty="0" smtClean="0"/>
              <a:t>Oli </a:t>
            </a:r>
            <a:r>
              <a:rPr lang="fi-FI" i="1" dirty="0"/>
              <a:t>kirjavahetuses Natalie Johanson-Pärna, C.R. Jakobsoni </a:t>
            </a:r>
            <a:r>
              <a:rPr lang="fi-FI" i="1" dirty="0" smtClean="0"/>
              <a:t>jt kaasaegsete ärkamisaja tegelastega </a:t>
            </a:r>
            <a:endParaRPr lang="sv-SE"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Suburgi-uurijad</a:t>
            </a:r>
            <a:endParaRPr lang="sv-SE" b="1" dirty="0"/>
          </a:p>
        </p:txBody>
      </p:sp>
      <p:sp>
        <p:nvSpPr>
          <p:cNvPr id="3" name="Content Placeholder 2"/>
          <p:cNvSpPr>
            <a:spLocks noGrp="1"/>
          </p:cNvSpPr>
          <p:nvPr>
            <p:ph idx="1"/>
          </p:nvPr>
        </p:nvSpPr>
        <p:spPr/>
        <p:txBody>
          <a:bodyPr>
            <a:normAutofit fontScale="77500" lnSpcReduction="20000"/>
          </a:bodyPr>
          <a:lstStyle/>
          <a:p>
            <a:pPr>
              <a:buNone/>
            </a:pPr>
            <a:r>
              <a:rPr lang="sv-SE" b="1" dirty="0" smtClean="0"/>
              <a:t>Aino Undla-Põldmäe </a:t>
            </a:r>
            <a:r>
              <a:rPr lang="sv-SE" dirty="0" smtClean="0"/>
              <a:t>(1910-1992) kirjandusteadlane, kes on uurinud Eesti 19. sajandi naiskirjanikke, peamiselt </a:t>
            </a:r>
            <a:r>
              <a:rPr lang="sv-SE" b="1" dirty="0" smtClean="0"/>
              <a:t>Lilli Suburgi ja Lydia Koidula </a:t>
            </a:r>
            <a:r>
              <a:rPr lang="sv-SE" dirty="0" smtClean="0"/>
              <a:t>elu ja loomingut. Koostanud kogumikke Lydia Koidula luulest (1948, 1967), Lilli Suburgi kirjatöödest (ilmunud 2002), peatüki Lydia Koidulast "Eesti kirjanduse ajaloo" II köites (1966), kirjutanud Friedrich Reinhold Kreutzwaldi ja Koidula kirjavahetuse ainetel dokumentaalnäidendi "Viru laulik ja Koidula”. (Allikas:Vikipeedia)</a:t>
            </a:r>
          </a:p>
          <a:p>
            <a:pPr>
              <a:buNone/>
            </a:pPr>
            <a:r>
              <a:rPr lang="sv-SE" b="1" dirty="0" smtClean="0"/>
              <a:t>Eve Annuk </a:t>
            </a:r>
            <a:r>
              <a:rPr lang="sv-SE" dirty="0" smtClean="0"/>
              <a:t>(s. 1964) kirjandusteadlane, toimetab soouuringute teadusajakirja ”Ariadne Lõng”, Eesti Kirjandusmuuseumi vanemteadur ja TÜ õppejõud. Uurinud Suburgi autobiograafilisi tekste ja retseptsiooni sh tutvustanud Suburgi ka inglise keeles(Allikas: ETIS). </a:t>
            </a:r>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Lilli Suburgist veel</a:t>
            </a:r>
            <a:endParaRPr lang="sv-SE" dirty="0"/>
          </a:p>
        </p:txBody>
      </p:sp>
      <p:pic>
        <p:nvPicPr>
          <p:cNvPr id="4" name="Content Placeholder 3" descr="Eesti naine läbi aegade.jpg"/>
          <p:cNvPicPr>
            <a:picLocks noGrp="1" noChangeAspect="1"/>
          </p:cNvPicPr>
          <p:nvPr>
            <p:ph idx="1"/>
          </p:nvPr>
        </p:nvPicPr>
        <p:blipFill>
          <a:blip r:embed="rId2" cstate="print"/>
          <a:stretch>
            <a:fillRect/>
          </a:stretch>
        </p:blipFill>
        <p:spPr>
          <a:xfrm>
            <a:off x="611560" y="1556792"/>
            <a:ext cx="2759734" cy="4525963"/>
          </a:xfrm>
        </p:spPr>
      </p:pic>
      <p:pic>
        <p:nvPicPr>
          <p:cNvPr id="5" name="Picture 4" descr="Lilli Suburgi raamat.jpg"/>
          <p:cNvPicPr>
            <a:picLocks noChangeAspect="1"/>
          </p:cNvPicPr>
          <p:nvPr/>
        </p:nvPicPr>
        <p:blipFill>
          <a:blip r:embed="rId3" cstate="print"/>
          <a:stretch>
            <a:fillRect/>
          </a:stretch>
        </p:blipFill>
        <p:spPr>
          <a:xfrm>
            <a:off x="4139952" y="1484784"/>
            <a:ext cx="3096344" cy="45127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b="1" dirty="0" smtClean="0"/>
              <a:t>Marie Reisik </a:t>
            </a:r>
            <a:r>
              <a:rPr lang="et-EE" dirty="0" smtClean="0"/>
              <a:t>(</a:t>
            </a:r>
            <a:r>
              <a:rPr lang="et-EE" dirty="0"/>
              <a:t>1887–1941</a:t>
            </a:r>
            <a:r>
              <a:rPr lang="et-EE" dirty="0" smtClean="0"/>
              <a:t>) </a:t>
            </a:r>
            <a:endParaRPr lang="sv-SE" dirty="0"/>
          </a:p>
        </p:txBody>
      </p:sp>
      <p:sp>
        <p:nvSpPr>
          <p:cNvPr id="8" name="Text Placeholder 7"/>
          <p:cNvSpPr>
            <a:spLocks noGrp="1"/>
          </p:cNvSpPr>
          <p:nvPr>
            <p:ph type="body" idx="1"/>
          </p:nvPr>
        </p:nvSpPr>
        <p:spPr/>
        <p:txBody>
          <a:bodyPr/>
          <a:lstStyle/>
          <a:p>
            <a:endParaRPr lang="sv-SE"/>
          </a:p>
        </p:txBody>
      </p:sp>
      <p:pic>
        <p:nvPicPr>
          <p:cNvPr id="4" name="Content Placeholder 3" descr="460px-Portrait_of_Marie_Reisik.jpg"/>
          <p:cNvPicPr>
            <a:picLocks noGrp="1" noChangeAspect="1"/>
          </p:cNvPicPr>
          <p:nvPr>
            <p:ph sz="half" idx="2"/>
          </p:nvPr>
        </p:nvPicPr>
        <p:blipFill>
          <a:blip r:embed="rId2" cstate="print"/>
          <a:stretch>
            <a:fillRect/>
          </a:stretch>
        </p:blipFill>
        <p:spPr>
          <a:xfrm>
            <a:off x="534384" y="1556792"/>
            <a:ext cx="3483792" cy="4536504"/>
          </a:xfrm>
        </p:spPr>
      </p:pic>
      <p:sp>
        <p:nvSpPr>
          <p:cNvPr id="10" name="Content Placeholder 9"/>
          <p:cNvSpPr>
            <a:spLocks noGrp="1"/>
          </p:cNvSpPr>
          <p:nvPr>
            <p:ph sz="quarter" idx="4"/>
          </p:nvPr>
        </p:nvSpPr>
        <p:spPr>
          <a:xfrm>
            <a:off x="4355977" y="1700808"/>
            <a:ext cx="4330824" cy="4536504"/>
          </a:xfrm>
        </p:spPr>
        <p:txBody>
          <a:bodyPr>
            <a:normAutofit fontScale="85000" lnSpcReduction="10000"/>
          </a:bodyPr>
          <a:lstStyle/>
          <a:p>
            <a:pPr>
              <a:buNone/>
            </a:pPr>
            <a:r>
              <a:rPr lang="sv-SE" i="1" dirty="0" smtClean="0"/>
              <a:t>Aktiivne naisõiguslane ja esimene, kes kasutas mõistet feminism  </a:t>
            </a:r>
          </a:p>
          <a:p>
            <a:pPr>
              <a:buNone/>
            </a:pPr>
            <a:r>
              <a:rPr lang="sv-SE" i="1" dirty="0" smtClean="0"/>
              <a:t>Eesti Naisliidu asutajaid 1920.a. ja selle juht kuni NL okupatsioonini</a:t>
            </a:r>
          </a:p>
          <a:p>
            <a:pPr>
              <a:buNone/>
            </a:pPr>
            <a:r>
              <a:rPr lang="sv-SE" i="1" dirty="0" smtClean="0"/>
              <a:t>Töötas esmalt õpetajana nt Tormas, hiljem Tartus ja Tallinnas prantsuse keele õpetajana</a:t>
            </a:r>
          </a:p>
          <a:p>
            <a:pPr>
              <a:buNone/>
            </a:pPr>
            <a:r>
              <a:rPr lang="sv-SE" i="1" dirty="0" smtClean="0"/>
              <a:t>Alates 1911. aastast kirjutas naisliikumisest, naiste õigustest ja naisharidusest artikleid ja toimetas ajakirja ”Naesterahva Töö ja Elu” ja ”Naiste Hääl”</a:t>
            </a:r>
          </a:p>
          <a:p>
            <a:pPr>
              <a:buNone/>
            </a:pPr>
            <a:r>
              <a:rPr lang="sv-SE" i="1" dirty="0" smtClean="0"/>
              <a:t>Aktiivne poliitik (Rahvaerakonnas ja Rahvuslikus Keskerakonnas), osales Asutava kogu ja Riigikogu töös</a:t>
            </a:r>
          </a:p>
          <a:p>
            <a:pPr>
              <a:buNone/>
            </a:pPr>
            <a:endParaRPr lang="sv-SE" dirty="0" smtClean="0"/>
          </a:p>
          <a:p>
            <a:pPr>
              <a:buNone/>
            </a:pPr>
            <a:endParaRPr lang="sv-SE" dirty="0" smtClean="0"/>
          </a:p>
          <a:p>
            <a:pPr>
              <a:buNone/>
            </a:pPr>
            <a:endParaRPr lang="sv-SE" dirty="0"/>
          </a:p>
        </p:txBody>
      </p:sp>
      <p:sp>
        <p:nvSpPr>
          <p:cNvPr id="1027" name="Rectangle 3"/>
          <p:cNvSpPr>
            <a:spLocks noChangeArrowheads="1"/>
          </p:cNvSpPr>
          <p:nvPr/>
        </p:nvSpPr>
        <p:spPr bwMode="auto">
          <a:xfrm>
            <a:off x="0" y="355828"/>
            <a:ext cx="207108"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Naised ja poliitika</a:t>
            </a:r>
            <a:endParaRPr lang="sv-SE" b="1" dirty="0"/>
          </a:p>
        </p:txBody>
      </p:sp>
      <p:pic>
        <p:nvPicPr>
          <p:cNvPr id="4" name="Content Placeholder 3" descr="reisiku artikkel.jpg"/>
          <p:cNvPicPr>
            <a:picLocks noGrp="1" noChangeAspect="1"/>
          </p:cNvPicPr>
          <p:nvPr>
            <p:ph idx="1"/>
          </p:nvPr>
        </p:nvPicPr>
        <p:blipFill>
          <a:blip r:embed="rId2" cstate="print"/>
          <a:stretch>
            <a:fillRect/>
          </a:stretch>
        </p:blipFill>
        <p:spPr>
          <a:xfrm>
            <a:off x="1637828" y="1196752"/>
            <a:ext cx="5814492" cy="528392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1087</Words>
  <Application>Microsoft Office PowerPoint</Application>
  <PresentationFormat>Bildspel på skärmen (4:3)</PresentationFormat>
  <Paragraphs>126</Paragraphs>
  <Slides>18</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Times New Roman</vt:lpstr>
      <vt:lpstr>Office Theme</vt:lpstr>
      <vt:lpstr>Nais(soo)ajaloo uurimisest Eestis</vt:lpstr>
      <vt:lpstr>Nais-soo-ajalugu</vt:lpstr>
      <vt:lpstr>PowerPoint-presentation</vt:lpstr>
      <vt:lpstr>  Kes on pildil?</vt:lpstr>
      <vt:lpstr>PowerPoint-presentation</vt:lpstr>
      <vt:lpstr>Suburgi-uurijad</vt:lpstr>
      <vt:lpstr>Lilli Suburgist veel</vt:lpstr>
      <vt:lpstr>Marie Reisik (1887–1941) </vt:lpstr>
      <vt:lpstr>Naised ja poliitika</vt:lpstr>
      <vt:lpstr>PowerPoint-presentation</vt:lpstr>
      <vt:lpstr>Feministi armastuskirjad</vt:lpstr>
      <vt:lpstr>Marta Sillaots (1887 - 1969) </vt:lpstr>
      <vt:lpstr>Kirg ja kavalus (2012) </vt:lpstr>
      <vt:lpstr>”Eesti naise loovast tööst kirjanduse alal”</vt:lpstr>
      <vt:lpstr>Seosed Rootsiga</vt:lpstr>
      <vt:lpstr>Omaelulookirjutuse uurimine (life writing)</vt:lpstr>
      <vt:lpstr>Mõningaid allikaid</vt:lpstr>
      <vt:lpstr>SUUR TÄNU!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Nais(soo)ajaloo uurimisest Eestis</dc:title>
  <dc:creator>Evelin</dc:creator>
  <cp:lastModifiedBy>Sirle Sööt</cp:lastModifiedBy>
  <cp:revision>3</cp:revision>
  <dcterms:created xsi:type="dcterms:W3CDTF">2015-11-03T09:57:31Z</dcterms:created>
  <dcterms:modified xsi:type="dcterms:W3CDTF">2015-11-18T22:35:19Z</dcterms:modified>
</cp:coreProperties>
</file>