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7"/>
  </p:notesMasterIdLst>
  <p:handoutMasterIdLst>
    <p:handoutMasterId r:id="rId18"/>
  </p:handoutMasterIdLst>
  <p:sldIdLst>
    <p:sldId id="259" r:id="rId3"/>
    <p:sldId id="260" r:id="rId4"/>
    <p:sldId id="270" r:id="rId5"/>
    <p:sldId id="265" r:id="rId6"/>
    <p:sldId id="266" r:id="rId7"/>
    <p:sldId id="267" r:id="rId8"/>
    <p:sldId id="268" r:id="rId9"/>
    <p:sldId id="261" r:id="rId10"/>
    <p:sldId id="262" r:id="rId11"/>
    <p:sldId id="263" r:id="rId12"/>
    <p:sldId id="264" r:id="rId13"/>
    <p:sldId id="271" r:id="rId14"/>
    <p:sldId id="272" r:id="rId15"/>
    <p:sldId id="273" r:id="rId16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2" autoAdjust="0"/>
    <p:restoredTop sz="86421" autoAdjust="0"/>
  </p:normalViewPr>
  <p:slideViewPr>
    <p:cSldViewPr snapToGrid="0">
      <p:cViewPr>
        <p:scale>
          <a:sx n="117" d="100"/>
          <a:sy n="117" d="100"/>
        </p:scale>
        <p:origin x="-58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plotArea>
      <c:layout/>
      <c:scatterChart>
        <c:scatterStyle val="lineMarker"/>
        <c:ser>
          <c:idx val="0"/>
          <c:order val="0"/>
          <c:tx>
            <c:strRef>
              <c:f>Sheet1!$C$1</c:f>
              <c:strCache>
                <c:ptCount val="1"/>
                <c:pt idx="0">
                  <c:v>väljaränne</c:v>
                </c:pt>
              </c:strCache>
            </c:strRef>
          </c:tx>
          <c:spPr>
            <a:ln w="7302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Sheet1!$B$2:$B$16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Sheet1!$C$2:$C$16</c:f>
              <c:numCache>
                <c:formatCode>#,##0</c:formatCode>
                <c:ptCount val="15"/>
                <c:pt idx="0">
                  <c:v>16001</c:v>
                </c:pt>
                <c:pt idx="1">
                  <c:v>31628</c:v>
                </c:pt>
                <c:pt idx="2">
                  <c:v>37605</c:v>
                </c:pt>
                <c:pt idx="3">
                  <c:v>42949</c:v>
                </c:pt>
                <c:pt idx="4">
                  <c:v>39383</c:v>
                </c:pt>
                <c:pt idx="5">
                  <c:v>38252</c:v>
                </c:pt>
                <c:pt idx="6">
                  <c:v>37365</c:v>
                </c:pt>
                <c:pt idx="7">
                  <c:v>37822</c:v>
                </c:pt>
                <c:pt idx="8">
                  <c:v>31563</c:v>
                </c:pt>
                <c:pt idx="9">
                  <c:v>37284</c:v>
                </c:pt>
                <c:pt idx="10">
                  <c:v>37391</c:v>
                </c:pt>
                <c:pt idx="11">
                  <c:v>36137</c:v>
                </c:pt>
                <c:pt idx="12">
                  <c:v>35994</c:v>
                </c:pt>
                <c:pt idx="13">
                  <c:v>28147</c:v>
                </c:pt>
                <c:pt idx="14">
                  <c:v>36488</c:v>
                </c:pt>
              </c:numCache>
            </c:numRef>
          </c:yVal>
        </c:ser>
        <c:dLbls/>
        <c:axId val="93104384"/>
        <c:axId val="93114368"/>
      </c:scatterChart>
      <c:valAx>
        <c:axId val="931043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3114368"/>
        <c:crosses val="autoZero"/>
        <c:crossBetween val="midCat"/>
      </c:valAx>
      <c:valAx>
        <c:axId val="931143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3104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Sheet3!$C$1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Sheet3!$B$2:$B$18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</c:strCache>
            </c:strRef>
          </c:cat>
          <c:val>
            <c:numRef>
              <c:f>Sheet3!$C$2:$C$18</c:f>
              <c:numCache>
                <c:formatCode>#,##0</c:formatCode>
                <c:ptCount val="17"/>
                <c:pt idx="0">
                  <c:v>4432</c:v>
                </c:pt>
                <c:pt idx="1">
                  <c:v>2828</c:v>
                </c:pt>
                <c:pt idx="2">
                  <c:v>2653</c:v>
                </c:pt>
                <c:pt idx="3">
                  <c:v>3645</c:v>
                </c:pt>
                <c:pt idx="4">
                  <c:v>7831</c:v>
                </c:pt>
                <c:pt idx="5">
                  <c:v>5240</c:v>
                </c:pt>
                <c:pt idx="6">
                  <c:v>4102</c:v>
                </c:pt>
                <c:pt idx="7">
                  <c:v>2559</c:v>
                </c:pt>
                <c:pt idx="8">
                  <c:v>1993</c:v>
                </c:pt>
                <c:pt idx="9">
                  <c:v>1668</c:v>
                </c:pt>
                <c:pt idx="10">
                  <c:v>1476</c:v>
                </c:pt>
                <c:pt idx="11">
                  <c:v>1118</c:v>
                </c:pt>
                <c:pt idx="12">
                  <c:v>1024</c:v>
                </c:pt>
                <c:pt idx="13" formatCode="General">
                  <c:v>781</c:v>
                </c:pt>
                <c:pt idx="14" formatCode="General">
                  <c:v>635</c:v>
                </c:pt>
                <c:pt idx="15" formatCode="General">
                  <c:v>463</c:v>
                </c:pt>
                <c:pt idx="16" formatCode="General">
                  <c:v>265</c:v>
                </c:pt>
              </c:numCache>
            </c:numRef>
          </c:val>
        </c:ser>
        <c:ser>
          <c:idx val="1"/>
          <c:order val="1"/>
          <c:tx>
            <c:strRef>
              <c:f>Sheet3!$D$1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Sheet3!$B$2:$B$18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</c:strCache>
            </c:strRef>
          </c:cat>
          <c:val>
            <c:numRef>
              <c:f>Sheet3!$D$2:$D$18</c:f>
              <c:numCache>
                <c:formatCode>#,##0</c:formatCode>
                <c:ptCount val="17"/>
                <c:pt idx="0" formatCode="General">
                  <c:v>5183</c:v>
                </c:pt>
                <c:pt idx="1">
                  <c:v>2662</c:v>
                </c:pt>
                <c:pt idx="2">
                  <c:v>2062</c:v>
                </c:pt>
                <c:pt idx="3">
                  <c:v>2269</c:v>
                </c:pt>
                <c:pt idx="4">
                  <c:v>4170</c:v>
                </c:pt>
                <c:pt idx="5">
                  <c:v>5132</c:v>
                </c:pt>
                <c:pt idx="6">
                  <c:v>4012</c:v>
                </c:pt>
                <c:pt idx="7">
                  <c:v>2754</c:v>
                </c:pt>
                <c:pt idx="8">
                  <c:v>1949</c:v>
                </c:pt>
                <c:pt idx="9">
                  <c:v>1631</c:v>
                </c:pt>
                <c:pt idx="10">
                  <c:v>1358</c:v>
                </c:pt>
                <c:pt idx="11">
                  <c:v>1232</c:v>
                </c:pt>
                <c:pt idx="12" formatCode="General">
                  <c:v>862</c:v>
                </c:pt>
                <c:pt idx="13" formatCode="General">
                  <c:v>701</c:v>
                </c:pt>
                <c:pt idx="14" formatCode="General">
                  <c:v>511</c:v>
                </c:pt>
                <c:pt idx="15" formatCode="General">
                  <c:v>396</c:v>
                </c:pt>
                <c:pt idx="16" formatCode="General">
                  <c:v>265</c:v>
                </c:pt>
              </c:numCache>
            </c:numRef>
          </c:val>
        </c:ser>
        <c:ser>
          <c:idx val="2"/>
          <c:order val="2"/>
          <c:tx>
            <c:strRef>
              <c:f>Sheet3!$E$1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Sheet3!$B$2:$B$18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</c:strCache>
            </c:strRef>
          </c:cat>
          <c:val>
            <c:numRef>
              <c:f>Sheet3!$E$2:$E$18</c:f>
              <c:numCache>
                <c:formatCode>#,##0</c:formatCode>
                <c:ptCount val="17"/>
                <c:pt idx="0" formatCode="General">
                  <c:v>5210</c:v>
                </c:pt>
                <c:pt idx="1">
                  <c:v>2524</c:v>
                </c:pt>
                <c:pt idx="2">
                  <c:v>1441</c:v>
                </c:pt>
                <c:pt idx="3">
                  <c:v>2005</c:v>
                </c:pt>
                <c:pt idx="4">
                  <c:v>4775</c:v>
                </c:pt>
                <c:pt idx="5">
                  <c:v>5435</c:v>
                </c:pt>
                <c:pt idx="6">
                  <c:v>4005</c:v>
                </c:pt>
                <c:pt idx="7">
                  <c:v>2903</c:v>
                </c:pt>
                <c:pt idx="8">
                  <c:v>2117</c:v>
                </c:pt>
                <c:pt idx="9">
                  <c:v>1691</c:v>
                </c:pt>
                <c:pt idx="10">
                  <c:v>1446</c:v>
                </c:pt>
                <c:pt idx="11">
                  <c:v>1279</c:v>
                </c:pt>
                <c:pt idx="12" formatCode="General">
                  <c:v>899</c:v>
                </c:pt>
                <c:pt idx="13" formatCode="General">
                  <c:v>537</c:v>
                </c:pt>
                <c:pt idx="14" formatCode="General">
                  <c:v>456</c:v>
                </c:pt>
                <c:pt idx="15" formatCode="General">
                  <c:v>322</c:v>
                </c:pt>
                <c:pt idx="16" formatCode="General">
                  <c:v>254</c:v>
                </c:pt>
              </c:numCache>
            </c:numRef>
          </c:val>
        </c:ser>
        <c:ser>
          <c:idx val="3"/>
          <c:order val="3"/>
          <c:tx>
            <c:strRef>
              <c:f>Sheet3!$F$1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Sheet3!$B$2:$B$18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</c:strCache>
            </c:strRef>
          </c:cat>
          <c:val>
            <c:numRef>
              <c:f>Sheet3!$F$2:$F$18</c:f>
              <c:numCache>
                <c:formatCode>#,##0</c:formatCode>
                <c:ptCount val="17"/>
                <c:pt idx="0" formatCode="General">
                  <c:v>4056</c:v>
                </c:pt>
                <c:pt idx="1">
                  <c:v>3153</c:v>
                </c:pt>
                <c:pt idx="2">
                  <c:v>1517</c:v>
                </c:pt>
                <c:pt idx="3">
                  <c:v>1625</c:v>
                </c:pt>
                <c:pt idx="4">
                  <c:v>3844</c:v>
                </c:pt>
                <c:pt idx="5">
                  <c:v>5601</c:v>
                </c:pt>
                <c:pt idx="6">
                  <c:v>4315</c:v>
                </c:pt>
                <c:pt idx="7">
                  <c:v>3035</c:v>
                </c:pt>
                <c:pt idx="8">
                  <c:v>2181</c:v>
                </c:pt>
                <c:pt idx="9">
                  <c:v>1530</c:v>
                </c:pt>
                <c:pt idx="10">
                  <c:v>1396</c:v>
                </c:pt>
                <c:pt idx="11">
                  <c:v>1193</c:v>
                </c:pt>
                <c:pt idx="12" formatCode="General">
                  <c:v>930</c:v>
                </c:pt>
                <c:pt idx="13" formatCode="General">
                  <c:v>698</c:v>
                </c:pt>
                <c:pt idx="14" formatCode="General">
                  <c:v>514</c:v>
                </c:pt>
                <c:pt idx="15" formatCode="General">
                  <c:v>375</c:v>
                </c:pt>
                <c:pt idx="16" formatCode="General">
                  <c:v>252</c:v>
                </c:pt>
              </c:numCache>
            </c:numRef>
          </c:val>
        </c:ser>
        <c:dLbls/>
        <c:gapWidth val="219"/>
        <c:overlap val="-27"/>
        <c:axId val="102325632"/>
        <c:axId val="102347904"/>
      </c:barChart>
      <c:catAx>
        <c:axId val="102325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2347904"/>
        <c:crosses val="autoZero"/>
        <c:auto val="1"/>
        <c:lblAlgn val="ctr"/>
        <c:lblOffset val="100"/>
      </c:catAx>
      <c:valAx>
        <c:axId val="1023479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232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Väljaränne</a:t>
            </a:r>
          </a:p>
        </c:rich>
      </c:tx>
      <c:layout>
        <c:manualLayout>
          <c:xMode val="edge"/>
          <c:yMode val="edge"/>
          <c:x val="0.36782633420822414"/>
          <c:y val="5.5555555555555539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Sheet4!$B$2</c:f>
              <c:strCache>
                <c:ptCount val="1"/>
                <c:pt idx="0">
                  <c:v>Rootsi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Sheet4!$A$3:$A$13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Sheet4!$B$3:$B$13</c:f>
              <c:numCache>
                <c:formatCode>General</c:formatCode>
                <c:ptCount val="11"/>
                <c:pt idx="0">
                  <c:v>70</c:v>
                </c:pt>
                <c:pt idx="1">
                  <c:v>59</c:v>
                </c:pt>
                <c:pt idx="2">
                  <c:v>78</c:v>
                </c:pt>
                <c:pt idx="3">
                  <c:v>108</c:v>
                </c:pt>
                <c:pt idx="4">
                  <c:v>152</c:v>
                </c:pt>
                <c:pt idx="5">
                  <c:v>139</c:v>
                </c:pt>
                <c:pt idx="6">
                  <c:v>105</c:v>
                </c:pt>
                <c:pt idx="7">
                  <c:v>167</c:v>
                </c:pt>
                <c:pt idx="8">
                  <c:v>110</c:v>
                </c:pt>
                <c:pt idx="9">
                  <c:v>152</c:v>
                </c:pt>
                <c:pt idx="10">
                  <c:v>169</c:v>
                </c:pt>
              </c:numCache>
            </c:numRef>
          </c:val>
        </c:ser>
        <c:ser>
          <c:idx val="1"/>
          <c:order val="1"/>
          <c:tx>
            <c:strRef>
              <c:f>Sheet4!$C$2</c:f>
              <c:strCache>
                <c:ptCount val="1"/>
                <c:pt idx="0">
                  <c:v>Saksamaa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Sheet4!$A$3:$A$13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Sheet4!$C$3:$C$13</c:f>
              <c:numCache>
                <c:formatCode>General</c:formatCode>
                <c:ptCount val="11"/>
                <c:pt idx="0">
                  <c:v>136</c:v>
                </c:pt>
                <c:pt idx="1">
                  <c:v>148</c:v>
                </c:pt>
                <c:pt idx="2">
                  <c:v>145</c:v>
                </c:pt>
                <c:pt idx="3">
                  <c:v>206</c:v>
                </c:pt>
                <c:pt idx="4">
                  <c:v>203</c:v>
                </c:pt>
                <c:pt idx="5">
                  <c:v>214</c:v>
                </c:pt>
                <c:pt idx="6">
                  <c:v>231</c:v>
                </c:pt>
                <c:pt idx="7">
                  <c:v>282</c:v>
                </c:pt>
                <c:pt idx="8">
                  <c:v>185</c:v>
                </c:pt>
                <c:pt idx="9">
                  <c:v>213</c:v>
                </c:pt>
                <c:pt idx="10">
                  <c:v>196</c:v>
                </c:pt>
              </c:numCache>
            </c:numRef>
          </c:val>
        </c:ser>
        <c:ser>
          <c:idx val="3"/>
          <c:order val="2"/>
          <c:tx>
            <c:strRef>
              <c:f>Sheet4!$E$2</c:f>
              <c:strCache>
                <c:ptCount val="1"/>
                <c:pt idx="0">
                  <c:v>Suurbritannia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Sheet4!$A$3:$A$13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Sheet4!$E$3:$E$13</c:f>
              <c:numCache>
                <c:formatCode>General</c:formatCode>
                <c:ptCount val="11"/>
                <c:pt idx="0">
                  <c:v>45</c:v>
                </c:pt>
                <c:pt idx="1">
                  <c:v>87</c:v>
                </c:pt>
                <c:pt idx="2">
                  <c:v>125</c:v>
                </c:pt>
                <c:pt idx="3">
                  <c:v>164</c:v>
                </c:pt>
                <c:pt idx="4">
                  <c:v>409</c:v>
                </c:pt>
                <c:pt idx="5">
                  <c:v>409</c:v>
                </c:pt>
                <c:pt idx="6">
                  <c:v>260</c:v>
                </c:pt>
                <c:pt idx="7">
                  <c:v>779</c:v>
                </c:pt>
                <c:pt idx="8">
                  <c:v>365</c:v>
                </c:pt>
                <c:pt idx="9">
                  <c:v>394</c:v>
                </c:pt>
                <c:pt idx="10">
                  <c:v>366</c:v>
                </c:pt>
              </c:numCache>
            </c:numRef>
          </c:val>
        </c:ser>
        <c:dLbls/>
        <c:marker val="1"/>
        <c:axId val="103428096"/>
        <c:axId val="103429632"/>
      </c:lineChart>
      <c:catAx>
        <c:axId val="103428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3429632"/>
        <c:crosses val="autoZero"/>
        <c:auto val="1"/>
        <c:lblAlgn val="ctr"/>
        <c:lblOffset val="100"/>
      </c:catAx>
      <c:valAx>
        <c:axId val="1034296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342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Väljaränne Soome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2"/>
          <c:order val="0"/>
          <c:tx>
            <c:strRef>
              <c:f>Sheet4!$D$2</c:f>
              <c:strCache>
                <c:ptCount val="1"/>
                <c:pt idx="0">
                  <c:v>Soome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Sheet4!$A$3:$A$13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Sheet4!$D$3:$D$13</c:f>
              <c:numCache>
                <c:formatCode>#,##0</c:formatCode>
                <c:ptCount val="11"/>
                <c:pt idx="0">
                  <c:v>1960</c:v>
                </c:pt>
                <c:pt idx="1">
                  <c:v>3513</c:v>
                </c:pt>
                <c:pt idx="2">
                  <c:v>4451</c:v>
                </c:pt>
                <c:pt idx="3">
                  <c:v>3163</c:v>
                </c:pt>
                <c:pt idx="4">
                  <c:v>2743</c:v>
                </c:pt>
                <c:pt idx="5">
                  <c:v>2733</c:v>
                </c:pt>
                <c:pt idx="6">
                  <c:v>3475</c:v>
                </c:pt>
                <c:pt idx="7">
                  <c:v>3597</c:v>
                </c:pt>
                <c:pt idx="8">
                  <c:v>4883</c:v>
                </c:pt>
                <c:pt idx="9">
                  <c:v>5120</c:v>
                </c:pt>
                <c:pt idx="10">
                  <c:v>3051</c:v>
                </c:pt>
              </c:numCache>
            </c:numRef>
          </c:val>
        </c:ser>
        <c:dLbls/>
        <c:marker val="1"/>
        <c:axId val="111916928"/>
        <c:axId val="111918464"/>
      </c:lineChart>
      <c:catAx>
        <c:axId val="111916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1918464"/>
        <c:crosses val="autoZero"/>
        <c:auto val="1"/>
        <c:lblAlgn val="ctr"/>
        <c:lblOffset val="100"/>
      </c:catAx>
      <c:valAx>
        <c:axId val="111918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191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518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7784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857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1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926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829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42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716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8153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34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2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331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2970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94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D87A-18E6-48AA-9D92-80943963D244}" type="datetime1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435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6081-38D3-44C7-9606-9636204DDB22}" type="datetime1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967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57C9-4D32-4A12-87A5-B6A3F54886E8}" type="datetime1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53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19A-8B9D-4BAF-B3CF-581ABC5A76B0}" type="datetime1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CE62-A67C-45C0-9A46-677D00669FB0}" type="datetime1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657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95DB-4000-4703-B016-8AAC7B01BD58}" type="datetime1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71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1694-1DBA-4F6B-894E-09E8A1C80EAE}" type="datetime1">
              <a:rPr lang="en-US" smtClean="0"/>
              <a:pPr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974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05AF-90CA-4509-A852-0BAE918A28C0}" type="datetime1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630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FCD-E86B-47AE-817A-4894806549CD}" type="datetime1">
              <a:rPr lang="en-US" smtClean="0"/>
              <a:pPr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43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0C-1E6A-45B9-BF68-5FFFA446EB57}" type="datetime1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180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297-6837-4539-BE78-C255461E3518}" type="datetime1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283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satMod val="140000"/>
                <a:alpha val="33000"/>
              </a:schemeClr>
            </a:gs>
            <a:gs pos="100000">
              <a:schemeClr val="accent1">
                <a:alpha val="36000"/>
                <a:lumMod val="0"/>
                <a:lumOff val="100000"/>
              </a:schemeClr>
            </a:gs>
            <a:gs pos="100000">
              <a:schemeClr val="bg2">
                <a:tint val="100000"/>
                <a:shade val="80000"/>
                <a:alpha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bg1"/>
                </a:solidFill>
              </a:defRPr>
            </a:lvl1pPr>
          </a:lstStyle>
          <a:p>
            <a:fld id="{18193A29-9700-485D-8CFB-D5ABAF026ECB}" type="datetime1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Maarja</a:t>
            </a:r>
            <a:r>
              <a:rPr lang="en-US" dirty="0" smtClean="0"/>
              <a:t> Saar</a:t>
            </a:r>
          </a:p>
          <a:p>
            <a:r>
              <a:rPr lang="en-US" dirty="0" smtClean="0"/>
              <a:t>2016-04-07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Eestlaste</a:t>
            </a:r>
            <a:r>
              <a:rPr lang="en-US" dirty="0" smtClean="0"/>
              <a:t> </a:t>
            </a:r>
            <a:r>
              <a:rPr lang="en-US" dirty="0" err="1" smtClean="0"/>
              <a:t>migratsioon</a:t>
            </a:r>
            <a:r>
              <a:rPr lang="en-US" dirty="0" smtClean="0"/>
              <a:t> </a:t>
            </a:r>
            <a:r>
              <a:rPr lang="en-US" dirty="0" err="1" smtClean="0"/>
              <a:t>Euroopas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644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Eestlaste</a:t>
            </a:r>
            <a:r>
              <a:rPr lang="en-US" dirty="0" smtClean="0"/>
              <a:t> </a:t>
            </a:r>
            <a:r>
              <a:rPr lang="en-US" dirty="0" err="1" smtClean="0"/>
              <a:t>väljaränne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558857388"/>
              </p:ext>
            </p:extLst>
          </p:nvPr>
        </p:nvGraphicFramePr>
        <p:xfrm>
          <a:off x="812800" y="1600200"/>
          <a:ext cx="9434286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3545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Eestlaste</a:t>
            </a:r>
            <a:r>
              <a:rPr lang="sv-SE" dirty="0" smtClean="0"/>
              <a:t> väljaränne </a:t>
            </a:r>
            <a:r>
              <a:rPr lang="sv-SE" dirty="0" err="1" smtClean="0"/>
              <a:t>soome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24044766"/>
              </p:ext>
            </p:extLst>
          </p:nvPr>
        </p:nvGraphicFramePr>
        <p:xfrm>
          <a:off x="812800" y="1600200"/>
          <a:ext cx="9724571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4528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98570974"/>
              </p:ext>
            </p:extLst>
          </p:nvPr>
        </p:nvGraphicFramePr>
        <p:xfrm>
          <a:off x="981709" y="1723290"/>
          <a:ext cx="10694475" cy="43258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63299"/>
                <a:gridCol w="2931176"/>
              </a:tblGrid>
              <a:tr h="439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Motivations for migration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Agree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9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Better income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91.6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9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 experiences/professional development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9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Improvement of language skills/cultural experience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9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Better living conditions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9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Better working conditions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28.4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9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Lack of professional opportunities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9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Family reasons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3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03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Peamised</a:t>
            </a:r>
            <a:r>
              <a:rPr lang="sv-SE" dirty="0" smtClean="0"/>
              <a:t> </a:t>
            </a:r>
            <a:r>
              <a:rPr lang="sv-SE" dirty="0" err="1" smtClean="0"/>
              <a:t>migreerumise</a:t>
            </a:r>
            <a:r>
              <a:rPr lang="sv-SE" dirty="0" smtClean="0"/>
              <a:t> p</a:t>
            </a:r>
            <a:r>
              <a:rPr lang="en-US" b="0" dirty="0"/>
              <a:t>Õ</a:t>
            </a:r>
            <a:r>
              <a:rPr lang="sv-SE" dirty="0" err="1" smtClean="0"/>
              <a:t>hjused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" y="90100"/>
            <a:ext cx="280971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2. Common motives for migration, 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74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457666851"/>
              </p:ext>
            </p:extLst>
          </p:nvPr>
        </p:nvGraphicFramePr>
        <p:xfrm>
          <a:off x="984737" y="1600200"/>
          <a:ext cx="10394463" cy="41806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08622"/>
                <a:gridCol w="1613655"/>
                <a:gridCol w="1886093"/>
                <a:gridCol w="1886093"/>
              </a:tblGrid>
              <a:tr h="305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23" marR="60223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Cluster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66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Motivations for migration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Economic migrants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Life quality migrants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Self-development migrants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</a:tr>
              <a:tr h="3050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Better Income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1.96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1.96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1.84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</a:tr>
              <a:tr h="584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Improvement of language skills/cultural experience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1.97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50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Better living conditions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</a:tr>
              <a:tr h="3050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Better working conditions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</a:tr>
              <a:tr h="584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New experiences/professional development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1.94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1.91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50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Family reasons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1.13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1.07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</a:tr>
              <a:tr h="3050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Lack of professional opportunities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</a:tr>
              <a:tr h="305021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Scale: 1- not important, 2- important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23" marR="6022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Kolm </a:t>
            </a:r>
            <a:r>
              <a:rPr lang="sv-SE" dirty="0" err="1" smtClean="0"/>
              <a:t>erinevat</a:t>
            </a:r>
            <a:r>
              <a:rPr lang="sv-SE" dirty="0" smtClean="0"/>
              <a:t> migrantide t</a:t>
            </a:r>
            <a:r>
              <a:rPr lang="en-US" b="0" dirty="0" smtClean="0"/>
              <a:t>Ü</a:t>
            </a:r>
            <a:r>
              <a:rPr lang="en-US" b="0" dirty="0"/>
              <a:t>Ü</a:t>
            </a:r>
            <a:r>
              <a:rPr lang="sv-SE" dirty="0" smtClean="0"/>
              <a:t>pi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1936" y="920261"/>
            <a:ext cx="2545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3. Three clusters based on migration motives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 calculations based on Household Module Survey 2008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33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1379200" cy="4114800"/>
          </a:xfrm>
        </p:spPr>
        <p:txBody>
          <a:bodyPr/>
          <a:lstStyle/>
          <a:p>
            <a:r>
              <a:rPr lang="sv-SE" dirty="0" smtClean="0"/>
              <a:t>K</a:t>
            </a:r>
            <a:r>
              <a:rPr lang="en-US" dirty="0"/>
              <a:t>õ</a:t>
            </a:r>
            <a:r>
              <a:rPr lang="sv-SE" dirty="0" err="1" smtClean="0"/>
              <a:t>rgharidusega</a:t>
            </a:r>
            <a:r>
              <a:rPr lang="sv-SE" dirty="0" smtClean="0"/>
              <a:t> </a:t>
            </a:r>
            <a:r>
              <a:rPr lang="sv-SE" dirty="0" err="1" smtClean="0"/>
              <a:t>noored</a:t>
            </a:r>
            <a:r>
              <a:rPr lang="sv-SE" dirty="0" smtClean="0"/>
              <a:t> </a:t>
            </a:r>
            <a:r>
              <a:rPr lang="sv-SE" dirty="0" err="1" smtClean="0"/>
              <a:t>naised</a:t>
            </a:r>
            <a:r>
              <a:rPr lang="sv-SE" dirty="0" smtClean="0"/>
              <a:t> on t</a:t>
            </a:r>
            <a:r>
              <a:rPr lang="en-US" dirty="0"/>
              <a:t>õ</a:t>
            </a:r>
            <a:r>
              <a:rPr lang="sv-SE" dirty="0" err="1" smtClean="0"/>
              <a:t>enäolisemalt</a:t>
            </a:r>
            <a:r>
              <a:rPr lang="sv-SE" dirty="0" smtClean="0"/>
              <a:t> </a:t>
            </a:r>
            <a:r>
              <a:rPr lang="sv-SE" dirty="0" err="1" smtClean="0"/>
              <a:t>enesearengu</a:t>
            </a:r>
            <a:r>
              <a:rPr lang="sv-SE" dirty="0" smtClean="0"/>
              <a:t> </a:t>
            </a:r>
            <a:r>
              <a:rPr lang="sv-SE" dirty="0" err="1" smtClean="0"/>
              <a:t>migrandid</a:t>
            </a:r>
            <a:endParaRPr lang="sv-SE" dirty="0" smtClean="0"/>
          </a:p>
          <a:p>
            <a:r>
              <a:rPr lang="sv-SE" dirty="0" err="1" smtClean="0"/>
              <a:t>Vanemad</a:t>
            </a:r>
            <a:r>
              <a:rPr lang="sv-SE" dirty="0" smtClean="0"/>
              <a:t> ja </a:t>
            </a:r>
            <a:r>
              <a:rPr lang="sv-SE" dirty="0" err="1" smtClean="0"/>
              <a:t>madalama</a:t>
            </a:r>
            <a:r>
              <a:rPr lang="sv-SE" dirty="0" smtClean="0"/>
              <a:t> </a:t>
            </a:r>
            <a:r>
              <a:rPr lang="sv-SE" dirty="0" err="1" smtClean="0"/>
              <a:t>hairudstasemega</a:t>
            </a:r>
            <a:r>
              <a:rPr lang="sv-SE" dirty="0" smtClean="0"/>
              <a:t> </a:t>
            </a:r>
            <a:r>
              <a:rPr lang="sv-SE" dirty="0" err="1" smtClean="0"/>
              <a:t>inimesed</a:t>
            </a:r>
            <a:r>
              <a:rPr lang="sv-SE" dirty="0" smtClean="0"/>
              <a:t> </a:t>
            </a:r>
            <a:r>
              <a:rPr lang="sv-SE" dirty="0" err="1" smtClean="0"/>
              <a:t>migreeruvad</a:t>
            </a:r>
            <a:r>
              <a:rPr lang="sv-SE" dirty="0" smtClean="0"/>
              <a:t> </a:t>
            </a:r>
            <a:r>
              <a:rPr lang="sv-SE" dirty="0" err="1" smtClean="0"/>
              <a:t>pigem</a:t>
            </a:r>
            <a:r>
              <a:rPr lang="sv-SE" dirty="0" smtClean="0"/>
              <a:t> </a:t>
            </a:r>
            <a:r>
              <a:rPr lang="sv-SE" dirty="0" err="1" smtClean="0"/>
              <a:t>majanduslikel</a:t>
            </a:r>
            <a:r>
              <a:rPr lang="sv-SE" dirty="0" smtClean="0"/>
              <a:t> p</a:t>
            </a:r>
            <a:r>
              <a:rPr lang="en-US" dirty="0"/>
              <a:t>õ</a:t>
            </a:r>
            <a:r>
              <a:rPr lang="sv-SE" dirty="0" err="1" smtClean="0"/>
              <a:t>hjustel</a:t>
            </a:r>
            <a:endParaRPr lang="sv-SE" dirty="0" smtClean="0"/>
          </a:p>
          <a:p>
            <a:r>
              <a:rPr lang="sv-SE" dirty="0" err="1" smtClean="0"/>
              <a:t>Venekeelsed</a:t>
            </a:r>
            <a:r>
              <a:rPr lang="sv-SE" dirty="0" smtClean="0"/>
              <a:t> </a:t>
            </a:r>
            <a:r>
              <a:rPr lang="sv-SE" dirty="0" err="1" smtClean="0"/>
              <a:t>migrandid</a:t>
            </a:r>
            <a:r>
              <a:rPr lang="sv-SE" dirty="0" smtClean="0"/>
              <a:t> </a:t>
            </a:r>
            <a:r>
              <a:rPr lang="sv-SE" dirty="0" err="1" smtClean="0"/>
              <a:t>panevad</a:t>
            </a:r>
            <a:r>
              <a:rPr lang="sv-SE" dirty="0" smtClean="0"/>
              <a:t> </a:t>
            </a:r>
            <a:r>
              <a:rPr lang="sv-SE" dirty="0" err="1" smtClean="0"/>
              <a:t>enam</a:t>
            </a:r>
            <a:r>
              <a:rPr lang="sv-SE" dirty="0" smtClean="0"/>
              <a:t> r</a:t>
            </a:r>
            <a:r>
              <a:rPr lang="en-US" dirty="0"/>
              <a:t>õ</a:t>
            </a:r>
            <a:r>
              <a:rPr lang="sv-SE" dirty="0" err="1" smtClean="0"/>
              <a:t>hku</a:t>
            </a:r>
            <a:r>
              <a:rPr lang="sv-SE" dirty="0" smtClean="0"/>
              <a:t> </a:t>
            </a:r>
            <a:r>
              <a:rPr lang="sv-SE" dirty="0" err="1" smtClean="0"/>
              <a:t>elukvaliteedile</a:t>
            </a:r>
            <a:r>
              <a:rPr lang="sv-SE" dirty="0" smtClean="0"/>
              <a:t> v</a:t>
            </a:r>
            <a:r>
              <a:rPr lang="en-US" dirty="0"/>
              <a:t>õ</a:t>
            </a:r>
            <a:r>
              <a:rPr lang="sv-SE" dirty="0" err="1" smtClean="0"/>
              <a:t>rreldes</a:t>
            </a:r>
            <a:r>
              <a:rPr lang="sv-SE" dirty="0" smtClean="0"/>
              <a:t> </a:t>
            </a:r>
            <a:r>
              <a:rPr lang="sv-SE" dirty="0" err="1" smtClean="0"/>
              <a:t>eestikeelsete</a:t>
            </a:r>
            <a:r>
              <a:rPr lang="sv-SE" dirty="0" smtClean="0"/>
              <a:t> </a:t>
            </a:r>
            <a:r>
              <a:rPr lang="sv-SE" dirty="0" err="1" smtClean="0"/>
              <a:t>migrantidega</a:t>
            </a:r>
            <a:endParaRPr lang="sv-SE" dirty="0" smtClean="0"/>
          </a:p>
          <a:p>
            <a:r>
              <a:rPr lang="sv-SE" dirty="0" err="1" smtClean="0"/>
              <a:t>Suurenev</a:t>
            </a:r>
            <a:r>
              <a:rPr lang="sv-SE" dirty="0" smtClean="0"/>
              <a:t> </a:t>
            </a:r>
            <a:r>
              <a:rPr lang="sv-SE" dirty="0" err="1" smtClean="0"/>
              <a:t>ebav</a:t>
            </a:r>
            <a:r>
              <a:rPr lang="en-US" dirty="0"/>
              <a:t>õ</a:t>
            </a:r>
            <a:r>
              <a:rPr lang="sv-SE" dirty="0" err="1" smtClean="0"/>
              <a:t>rdsus</a:t>
            </a:r>
            <a:r>
              <a:rPr lang="sv-SE" dirty="0" smtClean="0"/>
              <a:t> migrantide </a:t>
            </a:r>
            <a:r>
              <a:rPr lang="sv-SE" dirty="0" err="1" smtClean="0"/>
              <a:t>seas</a:t>
            </a:r>
            <a:endParaRPr lang="sv-SE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Ü</a:t>
            </a:r>
            <a:r>
              <a:rPr lang="sv-SE" dirty="0" err="1" smtClean="0"/>
              <a:t>ldised</a:t>
            </a:r>
            <a:r>
              <a:rPr lang="sv-SE" dirty="0" smtClean="0"/>
              <a:t> </a:t>
            </a:r>
            <a:r>
              <a:rPr lang="sv-SE" dirty="0" err="1" smtClean="0"/>
              <a:t>tulemused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48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sv-SE" dirty="0" err="1" smtClean="0"/>
              <a:t>Migrandid</a:t>
            </a:r>
            <a:r>
              <a:rPr lang="sv-SE" dirty="0" smtClean="0"/>
              <a:t> </a:t>
            </a:r>
            <a:r>
              <a:rPr lang="sv-SE" dirty="0" err="1" smtClean="0"/>
              <a:t>vaid</a:t>
            </a:r>
            <a:r>
              <a:rPr lang="sv-SE" dirty="0" smtClean="0"/>
              <a:t> </a:t>
            </a:r>
            <a:r>
              <a:rPr lang="sv-SE" dirty="0" err="1" smtClean="0"/>
              <a:t>väike</a:t>
            </a:r>
            <a:r>
              <a:rPr lang="sv-SE" dirty="0" smtClean="0"/>
              <a:t> osa </a:t>
            </a:r>
            <a:r>
              <a:rPr lang="sv-SE" dirty="0" err="1" smtClean="0"/>
              <a:t>rahvastikust</a:t>
            </a:r>
            <a:r>
              <a:rPr lang="sv-SE" dirty="0" smtClean="0"/>
              <a:t>- 2%</a:t>
            </a:r>
          </a:p>
          <a:p>
            <a:pPr lvl="0"/>
            <a:r>
              <a:rPr lang="sv-SE" dirty="0" err="1" smtClean="0"/>
              <a:t>Suurimad</a:t>
            </a:r>
            <a:r>
              <a:rPr lang="sv-SE" dirty="0" smtClean="0"/>
              <a:t> </a:t>
            </a:r>
            <a:r>
              <a:rPr lang="sv-SE" dirty="0" err="1" smtClean="0"/>
              <a:t>vastuv</a:t>
            </a:r>
            <a:r>
              <a:rPr lang="en-US" i="1" dirty="0"/>
              <a:t>õ</a:t>
            </a:r>
            <a:r>
              <a:rPr lang="sv-SE" dirty="0" err="1" smtClean="0"/>
              <a:t>tjariigid</a:t>
            </a:r>
            <a:r>
              <a:rPr lang="sv-SE" dirty="0" smtClean="0"/>
              <a:t>: </a:t>
            </a:r>
          </a:p>
          <a:p>
            <a:pPr lvl="1"/>
            <a:r>
              <a:rPr lang="sv-SE" dirty="0" err="1" smtClean="0"/>
              <a:t>Saksamaa</a:t>
            </a:r>
            <a:endParaRPr lang="sv-SE" dirty="0" smtClean="0"/>
          </a:p>
          <a:p>
            <a:pPr lvl="1"/>
            <a:r>
              <a:rPr lang="sv-SE" dirty="0" err="1" smtClean="0"/>
              <a:t>Suurbritannia</a:t>
            </a:r>
            <a:endParaRPr lang="sv-SE" dirty="0" smtClean="0"/>
          </a:p>
          <a:p>
            <a:pPr lvl="1"/>
            <a:r>
              <a:rPr lang="sv-SE" dirty="0" err="1" smtClean="0"/>
              <a:t>Edasi</a:t>
            </a:r>
            <a:r>
              <a:rPr lang="sv-SE" dirty="0" smtClean="0"/>
              <a:t> </a:t>
            </a:r>
            <a:r>
              <a:rPr lang="sv-SE" dirty="0" err="1" smtClean="0"/>
              <a:t>Hispaania</a:t>
            </a:r>
            <a:r>
              <a:rPr lang="sv-SE" dirty="0" smtClean="0"/>
              <a:t> ja </a:t>
            </a:r>
            <a:r>
              <a:rPr lang="sv-SE" dirty="0" err="1" smtClean="0"/>
              <a:t>Prantsusmaa</a:t>
            </a:r>
            <a:endParaRPr lang="sv-SE" dirty="0" smtClean="0"/>
          </a:p>
          <a:p>
            <a:r>
              <a:rPr lang="sv-SE" dirty="0" err="1" smtClean="0"/>
              <a:t>Huvitav</a:t>
            </a:r>
            <a:r>
              <a:rPr lang="sv-SE" dirty="0" smtClean="0"/>
              <a:t> </a:t>
            </a:r>
            <a:r>
              <a:rPr lang="sv-SE" dirty="0" err="1" smtClean="0"/>
              <a:t>teada</a:t>
            </a:r>
            <a:r>
              <a:rPr lang="sv-SE" dirty="0" smtClean="0"/>
              <a:t>- </a:t>
            </a:r>
            <a:r>
              <a:rPr lang="sv-SE" dirty="0" err="1" smtClean="0"/>
              <a:t>Poolas</a:t>
            </a:r>
            <a:r>
              <a:rPr lang="sv-SE" dirty="0" smtClean="0"/>
              <a:t> ja </a:t>
            </a:r>
            <a:r>
              <a:rPr lang="sv-SE" dirty="0" err="1" smtClean="0"/>
              <a:t>Hollandis</a:t>
            </a:r>
            <a:r>
              <a:rPr lang="sv-SE" dirty="0" smtClean="0"/>
              <a:t> on </a:t>
            </a:r>
            <a:r>
              <a:rPr lang="sv-SE" dirty="0" err="1" smtClean="0"/>
              <a:t>rohkem</a:t>
            </a:r>
            <a:r>
              <a:rPr lang="sv-SE" dirty="0" smtClean="0"/>
              <a:t> EL </a:t>
            </a:r>
            <a:r>
              <a:rPr lang="sv-SE" dirty="0" err="1" smtClean="0"/>
              <a:t>migrante</a:t>
            </a:r>
            <a:r>
              <a:rPr lang="sv-SE" dirty="0" smtClean="0"/>
              <a:t> </a:t>
            </a:r>
            <a:r>
              <a:rPr lang="sv-SE" dirty="0" err="1" smtClean="0"/>
              <a:t>kui</a:t>
            </a:r>
            <a:r>
              <a:rPr lang="sv-SE" dirty="0" smtClean="0"/>
              <a:t> </a:t>
            </a:r>
            <a:r>
              <a:rPr lang="sv-SE" dirty="0" err="1" smtClean="0"/>
              <a:t>Rootsis</a:t>
            </a:r>
            <a:endParaRPr lang="sv-SE" dirty="0" smtClean="0"/>
          </a:p>
          <a:p>
            <a:pPr lvl="1"/>
            <a:endParaRPr lang="sv-SE" dirty="0" smtClean="0"/>
          </a:p>
          <a:p>
            <a:pPr lvl="0"/>
            <a:endParaRPr lang="sv-SE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 ja </a:t>
            </a:r>
            <a:r>
              <a:rPr lang="sv-SE" dirty="0" err="1" smtClean="0"/>
              <a:t>tööjõu</a:t>
            </a:r>
            <a:r>
              <a:rPr lang="sv-SE" dirty="0" smtClean="0"/>
              <a:t> </a:t>
            </a:r>
            <a:r>
              <a:rPr lang="sv-SE" dirty="0" err="1" smtClean="0"/>
              <a:t>vaba</a:t>
            </a:r>
            <a:r>
              <a:rPr lang="sv-SE" dirty="0" smtClean="0"/>
              <a:t> </a:t>
            </a:r>
            <a:r>
              <a:rPr lang="sv-SE" dirty="0" err="1" smtClean="0"/>
              <a:t>liikumine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350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2872154" y="158633"/>
            <a:ext cx="5329468" cy="669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1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EL-i </a:t>
            </a:r>
            <a:r>
              <a:rPr lang="sv-SE" dirty="0" err="1" smtClean="0"/>
              <a:t>sisene</a:t>
            </a:r>
            <a:r>
              <a:rPr lang="sv-SE" dirty="0" smtClean="0"/>
              <a:t> </a:t>
            </a:r>
            <a:r>
              <a:rPr lang="sv-SE" dirty="0" err="1" smtClean="0"/>
              <a:t>migratsioon</a:t>
            </a:r>
            <a:r>
              <a:rPr lang="sv-SE" dirty="0" smtClean="0"/>
              <a:t> </a:t>
            </a:r>
            <a:r>
              <a:rPr lang="sv-SE" dirty="0" err="1" smtClean="0"/>
              <a:t>peale</a:t>
            </a:r>
            <a:r>
              <a:rPr lang="sv-SE" dirty="0" smtClean="0"/>
              <a:t> 2004</a:t>
            </a:r>
            <a:r>
              <a:rPr lang="sv-SE" baseline="0" dirty="0" smtClean="0"/>
              <a:t> ja 2007-ndat </a:t>
            </a:r>
            <a:r>
              <a:rPr lang="sv-SE" baseline="0" dirty="0" err="1" smtClean="0"/>
              <a:t>aastat</a:t>
            </a:r>
            <a:endParaRPr lang="sv-SE" baseline="0" dirty="0" smtClean="0"/>
          </a:p>
          <a:p>
            <a:r>
              <a:rPr lang="sv-SE" baseline="0" dirty="0" err="1" smtClean="0"/>
              <a:t>Kuidas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migrandid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taotlevad</a:t>
            </a:r>
            <a:r>
              <a:rPr lang="sv-SE" baseline="0" dirty="0" smtClean="0"/>
              <a:t> ja kannavad </a:t>
            </a:r>
            <a:r>
              <a:rPr lang="en-US" dirty="0"/>
              <a:t>ü</a:t>
            </a:r>
            <a:r>
              <a:rPr lang="sv-SE" baseline="0" dirty="0" smtClean="0"/>
              <a:t>le </a:t>
            </a:r>
            <a:r>
              <a:rPr lang="sv-SE" baseline="0" dirty="0" err="1" smtClean="0"/>
              <a:t>sotsiaaltoetusi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Neli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riikide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paari</a:t>
            </a:r>
            <a:endParaRPr lang="sv-SE" baseline="0" dirty="0" smtClean="0"/>
          </a:p>
          <a:p>
            <a:pPr lvl="1"/>
            <a:r>
              <a:rPr lang="sv-SE" dirty="0" err="1" smtClean="0"/>
              <a:t>Ungari</a:t>
            </a:r>
            <a:r>
              <a:rPr lang="sv-SE" dirty="0" smtClean="0"/>
              <a:t> (</a:t>
            </a:r>
            <a:r>
              <a:rPr lang="sv-SE" dirty="0" err="1" smtClean="0"/>
              <a:t>saatjariik</a:t>
            </a:r>
            <a:r>
              <a:rPr lang="sv-SE" dirty="0" smtClean="0"/>
              <a:t>) ja </a:t>
            </a:r>
            <a:r>
              <a:rPr lang="sv-SE" dirty="0" err="1" smtClean="0"/>
              <a:t>Austria</a:t>
            </a:r>
            <a:r>
              <a:rPr lang="sv-SE" dirty="0" smtClean="0"/>
              <a:t> </a:t>
            </a:r>
          </a:p>
          <a:p>
            <a:pPr lvl="1"/>
            <a:r>
              <a:rPr lang="sv-SE" dirty="0" err="1" smtClean="0"/>
              <a:t>Bulgaaria</a:t>
            </a:r>
            <a:r>
              <a:rPr lang="sv-SE" baseline="0" dirty="0" smtClean="0"/>
              <a:t> ja </a:t>
            </a:r>
            <a:r>
              <a:rPr lang="sv-SE" baseline="0" dirty="0" err="1" smtClean="0"/>
              <a:t>Saksamaa</a:t>
            </a:r>
            <a:endParaRPr lang="sv-SE" baseline="0" dirty="0" smtClean="0"/>
          </a:p>
          <a:p>
            <a:pPr lvl="1"/>
            <a:r>
              <a:rPr lang="sv-SE" baseline="0" dirty="0" err="1" smtClean="0"/>
              <a:t>Poola</a:t>
            </a:r>
            <a:r>
              <a:rPr lang="sv-SE" baseline="0" dirty="0" smtClean="0"/>
              <a:t> ja </a:t>
            </a:r>
            <a:r>
              <a:rPr lang="sv-SE" baseline="0" dirty="0" err="1" smtClean="0"/>
              <a:t>Suurbritannia</a:t>
            </a:r>
            <a:endParaRPr lang="sv-SE" baseline="0" dirty="0" smtClean="0"/>
          </a:p>
          <a:p>
            <a:pPr lvl="1"/>
            <a:r>
              <a:rPr lang="sv-SE" baseline="0" dirty="0" err="1" smtClean="0"/>
              <a:t>Eesti</a:t>
            </a:r>
            <a:r>
              <a:rPr lang="sv-SE" baseline="0" dirty="0" smtClean="0"/>
              <a:t> ja </a:t>
            </a:r>
            <a:r>
              <a:rPr lang="sv-SE" baseline="0" dirty="0" err="1" smtClean="0"/>
              <a:t>Rootsi</a:t>
            </a:r>
            <a:endParaRPr lang="sv-SE" baseline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948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err="1" smtClean="0"/>
              <a:t>Poliitika</a:t>
            </a:r>
            <a:r>
              <a:rPr lang="sv-SE" dirty="0" smtClean="0"/>
              <a:t> anal</a:t>
            </a:r>
            <a:r>
              <a:rPr lang="en-US" dirty="0" err="1" smtClean="0"/>
              <a:t>ü</a:t>
            </a:r>
            <a:r>
              <a:rPr lang="en-US" dirty="0" err="1"/>
              <a:t>ü</a:t>
            </a:r>
            <a:r>
              <a:rPr lang="sv-SE" dirty="0" smtClean="0"/>
              <a:t>s- </a:t>
            </a:r>
            <a:r>
              <a:rPr lang="sv-SE" dirty="0" err="1" smtClean="0"/>
              <a:t>regulatsioonid</a:t>
            </a:r>
            <a:endParaRPr lang="sv-SE" dirty="0" smtClean="0"/>
          </a:p>
          <a:p>
            <a:r>
              <a:rPr lang="sv-SE" dirty="0" err="1" smtClean="0"/>
              <a:t>Ankeet</a:t>
            </a:r>
            <a:r>
              <a:rPr lang="sv-SE" dirty="0" smtClean="0"/>
              <a:t> k</a:t>
            </a:r>
            <a:r>
              <a:rPr lang="en-US" dirty="0"/>
              <a:t>ü</a:t>
            </a:r>
            <a:r>
              <a:rPr lang="sv-SE" dirty="0" err="1" smtClean="0"/>
              <a:t>sitlus</a:t>
            </a:r>
            <a:r>
              <a:rPr lang="sv-SE" dirty="0" smtClean="0"/>
              <a:t>- </a:t>
            </a:r>
            <a:r>
              <a:rPr lang="sv-SE" dirty="0" err="1" smtClean="0"/>
              <a:t>praktikad</a:t>
            </a:r>
            <a:endParaRPr lang="sv-SE" dirty="0" smtClean="0"/>
          </a:p>
          <a:p>
            <a:r>
              <a:rPr lang="sv-SE" dirty="0" err="1" smtClean="0"/>
              <a:t>Diskursuse</a:t>
            </a:r>
            <a:r>
              <a:rPr lang="sv-SE" dirty="0" smtClean="0"/>
              <a:t> anal</a:t>
            </a:r>
            <a:r>
              <a:rPr lang="en-US" dirty="0" err="1" smtClean="0"/>
              <a:t>ü</a:t>
            </a:r>
            <a:r>
              <a:rPr lang="en-US" dirty="0" err="1"/>
              <a:t>ü</a:t>
            </a:r>
            <a:r>
              <a:rPr lang="sv-SE" dirty="0" smtClean="0"/>
              <a:t>s- </a:t>
            </a:r>
            <a:r>
              <a:rPr lang="sv-SE" dirty="0" err="1" smtClean="0"/>
              <a:t>kuuluvus</a:t>
            </a:r>
            <a:r>
              <a:rPr lang="sv-SE" dirty="0" smtClean="0"/>
              <a:t> ja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retoorika</a:t>
            </a:r>
            <a:endParaRPr lang="sv-SE" dirty="0" smtClean="0"/>
          </a:p>
          <a:p>
            <a:r>
              <a:rPr lang="sv-SE" dirty="0" err="1" smtClean="0"/>
              <a:t>Kvalitatiivne</a:t>
            </a:r>
            <a:r>
              <a:rPr lang="sv-SE" dirty="0" smtClean="0"/>
              <a:t> anal</a:t>
            </a:r>
            <a:r>
              <a:rPr lang="en-US" dirty="0" err="1" smtClean="0"/>
              <a:t>ü</a:t>
            </a:r>
            <a:r>
              <a:rPr lang="en-US" dirty="0" err="1"/>
              <a:t>ü</a:t>
            </a:r>
            <a:r>
              <a:rPr lang="sv-SE" dirty="0" smtClean="0"/>
              <a:t>s- migrantide </a:t>
            </a:r>
            <a:r>
              <a:rPr lang="sv-SE" dirty="0" err="1" smtClean="0"/>
              <a:t>kogemused</a:t>
            </a:r>
            <a:endParaRPr lang="sv-S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4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erinevat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faasi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242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err="1" smtClean="0"/>
              <a:t>Sotsiaalkaitse</a:t>
            </a:r>
            <a:r>
              <a:rPr lang="sv-SE" dirty="0" smtClean="0"/>
              <a:t> s</a:t>
            </a:r>
            <a:r>
              <a:rPr lang="en-US" i="1" dirty="0"/>
              <a:t>ü</a:t>
            </a:r>
            <a:r>
              <a:rPr lang="sv-SE" dirty="0" err="1" smtClean="0"/>
              <a:t>steemid</a:t>
            </a:r>
            <a:r>
              <a:rPr lang="sv-SE" dirty="0" smtClean="0"/>
              <a:t> </a:t>
            </a:r>
            <a:r>
              <a:rPr lang="sv-SE" dirty="0" err="1" smtClean="0"/>
              <a:t>erinevad</a:t>
            </a:r>
            <a:endParaRPr lang="sv-SE" dirty="0" smtClean="0"/>
          </a:p>
          <a:p>
            <a:r>
              <a:rPr lang="sv-SE" dirty="0" err="1" smtClean="0"/>
              <a:t>Elamistingimus</a:t>
            </a:r>
            <a:r>
              <a:rPr lang="sv-SE" dirty="0" smtClean="0"/>
              <a:t> </a:t>
            </a:r>
          </a:p>
          <a:p>
            <a:r>
              <a:rPr lang="sv-SE" dirty="0" err="1" smtClean="0"/>
              <a:t>Protseduurin</a:t>
            </a:r>
            <a:r>
              <a:rPr lang="en-US" i="1" dirty="0"/>
              <a:t>õ</a:t>
            </a:r>
            <a:r>
              <a:rPr lang="sv-SE" dirty="0" err="1" smtClean="0"/>
              <a:t>uded</a:t>
            </a:r>
            <a:endParaRPr lang="sv-SE" dirty="0" smtClean="0"/>
          </a:p>
          <a:p>
            <a:r>
              <a:rPr lang="sv-SE" dirty="0" err="1" smtClean="0"/>
              <a:t>Vaba</a:t>
            </a:r>
            <a:r>
              <a:rPr lang="sv-SE" dirty="0" smtClean="0"/>
              <a:t> t</a:t>
            </a:r>
            <a:r>
              <a:rPr lang="en-US" i="1" dirty="0"/>
              <a:t>õ</a:t>
            </a:r>
            <a:r>
              <a:rPr lang="sv-SE" dirty="0" err="1" smtClean="0"/>
              <a:t>lgendus</a:t>
            </a:r>
            <a:r>
              <a:rPr lang="sv-SE" dirty="0" smtClean="0"/>
              <a:t> </a:t>
            </a:r>
            <a:r>
              <a:rPr lang="sv-SE" dirty="0" err="1" smtClean="0"/>
              <a:t>ametnikele</a:t>
            </a:r>
            <a:endParaRPr lang="sv-S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Ü</a:t>
            </a:r>
            <a:r>
              <a:rPr lang="sv-SE" dirty="0" err="1" smtClean="0"/>
              <a:t>ldised</a:t>
            </a:r>
            <a:r>
              <a:rPr lang="sv-SE" dirty="0" smtClean="0"/>
              <a:t> </a:t>
            </a:r>
            <a:r>
              <a:rPr lang="sv-SE" dirty="0" err="1" smtClean="0"/>
              <a:t>tulemused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64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err="1" smtClean="0"/>
              <a:t>Enamik</a:t>
            </a:r>
            <a:r>
              <a:rPr lang="sv-SE" dirty="0" smtClean="0"/>
              <a:t> </a:t>
            </a:r>
            <a:r>
              <a:rPr lang="sv-SE" dirty="0" err="1" smtClean="0"/>
              <a:t>inimesi</a:t>
            </a:r>
            <a:r>
              <a:rPr lang="sv-SE" dirty="0" smtClean="0"/>
              <a:t> </a:t>
            </a:r>
            <a:r>
              <a:rPr lang="sv-SE" dirty="0" err="1" smtClean="0"/>
              <a:t>alalised</a:t>
            </a:r>
            <a:endParaRPr lang="sv-SE" dirty="0" smtClean="0"/>
          </a:p>
          <a:p>
            <a:r>
              <a:rPr lang="sv-SE" dirty="0" smtClean="0"/>
              <a:t>K</a:t>
            </a:r>
            <a:r>
              <a:rPr lang="en-US" dirty="0"/>
              <a:t>õ</a:t>
            </a:r>
            <a:r>
              <a:rPr lang="sv-SE" dirty="0" err="1" smtClean="0"/>
              <a:t>rgharidusega</a:t>
            </a:r>
            <a:r>
              <a:rPr lang="sv-SE" dirty="0" smtClean="0"/>
              <a:t> </a:t>
            </a:r>
            <a:r>
              <a:rPr lang="sv-SE" dirty="0" err="1" smtClean="0"/>
              <a:t>inimesed</a:t>
            </a:r>
            <a:r>
              <a:rPr lang="sv-SE" dirty="0" smtClean="0"/>
              <a:t> on t</a:t>
            </a:r>
            <a:r>
              <a:rPr lang="en-US" dirty="0"/>
              <a:t>õ</a:t>
            </a:r>
            <a:r>
              <a:rPr lang="sv-SE" dirty="0" err="1" smtClean="0"/>
              <a:t>enäolisemalt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mobiilsed</a:t>
            </a:r>
            <a:endParaRPr lang="sv-SE" baseline="0" dirty="0" smtClean="0"/>
          </a:p>
          <a:p>
            <a:r>
              <a:rPr lang="sv-SE" baseline="0" dirty="0" err="1" smtClean="0"/>
              <a:t>Vähesed</a:t>
            </a:r>
            <a:r>
              <a:rPr lang="sv-SE" baseline="0" dirty="0" smtClean="0"/>
              <a:t> kannavad </a:t>
            </a:r>
            <a:r>
              <a:rPr lang="sv-SE" baseline="0" dirty="0" err="1" smtClean="0"/>
              <a:t>toetusi</a:t>
            </a:r>
            <a:r>
              <a:rPr lang="sv-SE" baseline="0" dirty="0" smtClean="0"/>
              <a:t> </a:t>
            </a:r>
            <a:r>
              <a:rPr lang="en-US" dirty="0"/>
              <a:t>ü</a:t>
            </a:r>
            <a:r>
              <a:rPr lang="sv-SE" baseline="0" dirty="0" smtClean="0"/>
              <a:t>le</a:t>
            </a:r>
          </a:p>
          <a:p>
            <a:pPr lvl="1"/>
            <a:r>
              <a:rPr lang="sv-SE" dirty="0" smtClean="0"/>
              <a:t>K</a:t>
            </a:r>
            <a:r>
              <a:rPr lang="en-US" dirty="0"/>
              <a:t>õ</a:t>
            </a:r>
            <a:r>
              <a:rPr lang="sv-SE" dirty="0" err="1" smtClean="0"/>
              <a:t>rgharidusega</a:t>
            </a:r>
            <a:r>
              <a:rPr lang="sv-SE" dirty="0" smtClean="0"/>
              <a:t> </a:t>
            </a:r>
            <a:r>
              <a:rPr lang="sv-SE" dirty="0" err="1" smtClean="0"/>
              <a:t>inimesed</a:t>
            </a:r>
            <a:r>
              <a:rPr lang="sv-SE" dirty="0" smtClean="0"/>
              <a:t> kannavad </a:t>
            </a:r>
            <a:r>
              <a:rPr lang="sv-SE" dirty="0" err="1" smtClean="0"/>
              <a:t>toenäolisemalt</a:t>
            </a:r>
            <a:r>
              <a:rPr lang="sv-SE" dirty="0" smtClean="0"/>
              <a:t> </a:t>
            </a:r>
            <a:r>
              <a:rPr lang="sv-SE" dirty="0" err="1" smtClean="0"/>
              <a:t>toetusi</a:t>
            </a:r>
            <a:r>
              <a:rPr lang="sv-SE" dirty="0" smtClean="0"/>
              <a:t> </a:t>
            </a:r>
            <a:r>
              <a:rPr lang="en-US" dirty="0"/>
              <a:t>ü</a:t>
            </a:r>
            <a:r>
              <a:rPr lang="sv-SE" dirty="0" smtClean="0"/>
              <a:t>le (v</a:t>
            </a:r>
            <a:r>
              <a:rPr lang="en-US" dirty="0"/>
              <a:t>õ</a:t>
            </a:r>
            <a:r>
              <a:rPr lang="sv-SE" dirty="0" err="1" smtClean="0"/>
              <a:t>ib</a:t>
            </a:r>
            <a:r>
              <a:rPr lang="sv-SE" dirty="0" smtClean="0"/>
              <a:t> </a:t>
            </a:r>
            <a:r>
              <a:rPr lang="sv-SE" dirty="0" err="1" smtClean="0"/>
              <a:t>seotud</a:t>
            </a:r>
            <a:r>
              <a:rPr lang="sv-SE" dirty="0" smtClean="0"/>
              <a:t> olla </a:t>
            </a:r>
            <a:r>
              <a:rPr lang="sv-SE" dirty="0" err="1" smtClean="0"/>
              <a:t>suurte</a:t>
            </a:r>
            <a:r>
              <a:rPr lang="sv-SE" dirty="0" smtClean="0"/>
              <a:t> </a:t>
            </a:r>
            <a:r>
              <a:rPr lang="sv-SE" dirty="0" err="1" smtClean="0"/>
              <a:t>korproatsioonidega</a:t>
            </a:r>
            <a:r>
              <a:rPr lang="sv-SE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Esialgne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kvantitatiivne</a:t>
            </a:r>
            <a:r>
              <a:rPr lang="sv-SE" baseline="0" dirty="0" smtClean="0"/>
              <a:t> anal</a:t>
            </a:r>
            <a:r>
              <a:rPr lang="en-US" b="0" dirty="0" smtClean="0"/>
              <a:t>Ü</a:t>
            </a:r>
            <a:r>
              <a:rPr lang="en-US" b="0" dirty="0"/>
              <a:t>Ü</a:t>
            </a:r>
            <a:r>
              <a:rPr lang="sv-SE" baseline="0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212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Eestlaste</a:t>
            </a:r>
            <a:r>
              <a:rPr lang="en-US" dirty="0" smtClean="0"/>
              <a:t> </a:t>
            </a:r>
            <a:r>
              <a:rPr lang="en-US" dirty="0" err="1" smtClean="0"/>
              <a:t>väljaränne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72350266"/>
              </p:ext>
            </p:extLst>
          </p:nvPr>
        </p:nvGraphicFramePr>
        <p:xfrm>
          <a:off x="420914" y="1600199"/>
          <a:ext cx="10958286" cy="475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97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Eestlaste</a:t>
            </a:r>
            <a:r>
              <a:rPr lang="en-US" dirty="0" smtClean="0"/>
              <a:t> </a:t>
            </a:r>
            <a:r>
              <a:rPr lang="en-US" dirty="0" err="1" smtClean="0"/>
              <a:t>väljaränne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44959534"/>
              </p:ext>
            </p:extLst>
          </p:nvPr>
        </p:nvGraphicFramePr>
        <p:xfrm>
          <a:off x="812800" y="1600199"/>
          <a:ext cx="10450286" cy="462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5927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cean design template" id="{F73515D9-E602-4B24-9C15-179BF6DE761B}" vid="{0588FFC9-F6B0-4B64-ACDF-0282AA5DB8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0</TotalTime>
  <Words>364</Words>
  <Application>Microsoft Office PowerPoint</Application>
  <PresentationFormat>Custom</PresentationFormat>
  <Paragraphs>115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Ocean design template</vt:lpstr>
      <vt:lpstr>Eestlaste migratsioon Euroopas</vt:lpstr>
      <vt:lpstr>EL ja tööjõu vaba liikumine</vt:lpstr>
      <vt:lpstr>Slide 3</vt:lpstr>
      <vt:lpstr>Projekt</vt:lpstr>
      <vt:lpstr>4 erinevat faasi</vt:lpstr>
      <vt:lpstr>Üldised tulemused</vt:lpstr>
      <vt:lpstr>Esialgne kvantitatiivne analÜÜs</vt:lpstr>
      <vt:lpstr>Eestlaste väljaränne</vt:lpstr>
      <vt:lpstr>Eestlaste väljaränne</vt:lpstr>
      <vt:lpstr>Eestlaste väljaränne</vt:lpstr>
      <vt:lpstr>Eestlaste väljaränne soome</vt:lpstr>
      <vt:lpstr>Peamised migreerumise pÕhjused</vt:lpstr>
      <vt:lpstr>Kolm erinevat migrantide tÜÜpi</vt:lpstr>
      <vt:lpstr>Üldised tulemused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2016-03-30T06:01:41Z</dcterms:created>
  <dcterms:modified xsi:type="dcterms:W3CDTF">2016-04-08T16:22:12Z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